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64" r:id="rId3"/>
    <p:sldId id="265" r:id="rId4"/>
    <p:sldId id="266" r:id="rId5"/>
    <p:sldId id="267" r:id="rId6"/>
    <p:sldId id="289" r:id="rId7"/>
    <p:sldId id="268" r:id="rId8"/>
    <p:sldId id="269" r:id="rId9"/>
    <p:sldId id="270" r:id="rId10"/>
    <p:sldId id="292" r:id="rId11"/>
    <p:sldId id="271" r:id="rId12"/>
    <p:sldId id="291" r:id="rId13"/>
    <p:sldId id="290" r:id="rId14"/>
    <p:sldId id="272" r:id="rId15"/>
    <p:sldId id="293" r:id="rId16"/>
    <p:sldId id="273" r:id="rId17"/>
    <p:sldId id="274" r:id="rId18"/>
    <p:sldId id="275" r:id="rId19"/>
    <p:sldId id="276" r:id="rId20"/>
    <p:sldId id="277" r:id="rId21"/>
    <p:sldId id="278" r:id="rId22"/>
    <p:sldId id="279" r:id="rId23"/>
    <p:sldId id="280" r:id="rId24"/>
    <p:sldId id="281" r:id="rId25"/>
    <p:sldId id="282" r:id="rId26"/>
    <p:sldId id="283" r:id="rId27"/>
    <p:sldId id="288" r:id="rId28"/>
    <p:sldId id="287"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15B5EEF-6E77-4885-8BC6-1E520E7F16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EF72FAE-AE7C-41F7-9165-C2E4DAD5B44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35ACBB-CF1D-451B-AF36-7AAA6B5AF645}" type="datetimeFigureOut">
              <a:rPr lang="ru-RU" smtClean="0"/>
              <a:pPr/>
              <a:t>18.03.2015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EF72FAE-AE7C-41F7-9165-C2E4DAD5B447}"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A35ACBB-CF1D-451B-AF36-7AAA6B5AF645}" type="datetimeFigureOut">
              <a:rPr lang="ru-RU" smtClean="0"/>
              <a:pPr/>
              <a:t>18.03.2015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F72FAE-AE7C-41F7-9165-C2E4DAD5B44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43116"/>
            <a:ext cx="7891208" cy="928694"/>
          </a:xfrm>
        </p:spPr>
        <p:txBody>
          <a:bodyPr>
            <a:normAutofit fontScale="90000"/>
          </a:bodyPr>
          <a:lstStyle/>
          <a:p>
            <a:pPr lvl="0" algn="ct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4 </a:t>
            </a:r>
            <a:r>
              <a:rPr lang="kk-KZ"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дәріс “Герман тайпаларының тарихы: таралған аймағы, жазуы”</a:t>
            </a: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9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6561" name="Organization Chart 1"/>
          <p:cNvGraphicFramePr>
            <a:graphicFrameLocks/>
          </p:cNvGraphicFramePr>
          <p:nvPr/>
        </p:nvGraphicFramePr>
        <p:xfrm>
          <a:off x="0" y="0"/>
          <a:ext cx="9372600" cy="6286500"/>
        </p:xfrm>
        <a:graphic>
          <a:graphicData uri="http://schemas.openxmlformats.org/drawingml/2006/compatibility">
            <com:legacyDrawing xmlns:com="http://schemas.openxmlformats.org/drawingml/2006/compatibility" spid="_x0000_s205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02920" y="530352"/>
            <a:ext cx="5869280" cy="5130896"/>
          </a:xfrm>
        </p:spPr>
        <p:txBody>
          <a:bodyPr>
            <a:normAutofit fontScale="92500" lnSpcReduction="10000"/>
          </a:bodyPr>
          <a:lstStyle/>
          <a:p>
            <a:pPr eaLnBrk="1" hangingPunct="1">
              <a:lnSpc>
                <a:spcPct val="80000"/>
              </a:lnSpc>
              <a:buFontTx/>
              <a:buNone/>
            </a:pPr>
            <a:r>
              <a:rPr lang="kk-KZ" sz="2800" dirty="0" smtClean="0"/>
              <a:t>Грек тарихшысы Страбон герман тайпалары ормандарға көшіп қонып, лашықтарда тұрып, мал шаруашылығымен айналысқан делінген. Ал жазушы Плутарх болса, герман тайпалары жабайы көшпенділер болған және жер шаруашылығы, мал шаруашылығымен айналыспаған, олар тек басқыншылық саясат жүргізумен ғана айналысқан. Тіпті Плутархтың деректері бойынша, олар македон әскерлері Персей патшаның қарамағында жендеттер қызметін атқарған делінген.</a:t>
            </a:r>
            <a:endParaRPr lang="ru-RU" sz="2800"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143635" y="764704"/>
            <a:ext cx="3000365" cy="42755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grifon.mk.ua/pictures/vehi/goty4.jpg"/>
          <p:cNvPicPr>
            <a:picLocks noChangeAspect="1" noChangeArrowheads="1"/>
          </p:cNvPicPr>
          <p:nvPr/>
        </p:nvPicPr>
        <p:blipFill>
          <a:blip r:embed="rId2" cstate="print"/>
          <a:srcRect/>
          <a:stretch>
            <a:fillRect/>
          </a:stretch>
        </p:blipFill>
        <p:spPr bwMode="auto">
          <a:xfrm>
            <a:off x="755576" y="1916832"/>
            <a:ext cx="7776864" cy="3960440"/>
          </a:xfrm>
          <a:prstGeom prst="rect">
            <a:avLst/>
          </a:prstGeom>
          <a:noFill/>
        </p:spPr>
      </p:pic>
      <p:sp>
        <p:nvSpPr>
          <p:cNvPr id="6" name="Заголовок 1"/>
          <p:cNvSpPr>
            <a:spLocks noGrp="1"/>
          </p:cNvSpPr>
          <p:nvPr>
            <p:ph type="title"/>
          </p:nvPr>
        </p:nvSpPr>
        <p:spPr/>
        <p:txBody>
          <a:bodyPr>
            <a:normAutofit fontScale="90000"/>
          </a:bodyPr>
          <a:lstStyle/>
          <a:p>
            <a:r>
              <a:rPr lang="kk-KZ" dirty="0" smtClean="0"/>
              <a:t>Көне германдықтардың мекені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183880" cy="1051560"/>
          </a:xfrm>
        </p:spPr>
        <p:txBody>
          <a:bodyPr/>
          <a:lstStyle/>
          <a:p>
            <a:pPr algn="ctr"/>
            <a:r>
              <a:rPr lang="kk-KZ" dirty="0" smtClean="0"/>
              <a:t>Көне германдықтар</a:t>
            </a:r>
            <a:endParaRPr lang="ru-RU" dirty="0"/>
          </a:p>
        </p:txBody>
      </p:sp>
      <p:pic>
        <p:nvPicPr>
          <p:cNvPr id="114690" name="Picture 2" descr="http://style-womans.ru/uploads/posts/2014-07/1404571113_germancy.jpg"/>
          <p:cNvPicPr>
            <a:picLocks noChangeAspect="1" noChangeArrowheads="1"/>
          </p:cNvPicPr>
          <p:nvPr/>
        </p:nvPicPr>
        <p:blipFill>
          <a:blip r:embed="rId2" cstate="print"/>
          <a:srcRect/>
          <a:stretch>
            <a:fillRect/>
          </a:stretch>
        </p:blipFill>
        <p:spPr bwMode="auto">
          <a:xfrm>
            <a:off x="1907704" y="1700808"/>
            <a:ext cx="4581525" cy="44878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059832" y="530352"/>
            <a:ext cx="5626968" cy="4986880"/>
          </a:xfrm>
        </p:spPr>
        <p:txBody>
          <a:bodyPr>
            <a:normAutofit fontScale="85000" lnSpcReduction="10000"/>
          </a:bodyPr>
          <a:lstStyle/>
          <a:p>
            <a:pPr eaLnBrk="1" hangingPunct="1">
              <a:lnSpc>
                <a:spcPct val="90000"/>
              </a:lnSpc>
              <a:buFontTx/>
              <a:buNone/>
            </a:pPr>
            <a:r>
              <a:rPr lang="kk-KZ" sz="2800" dirty="0" smtClean="0"/>
              <a:t>Герман тайпалары Рим, Франция жеріне басқыншылық саясат жүргізгендері туралы мәліметтер грек, рим авторларының еңбектерінен көреміз. Сонымен б.з.д. 1 ғ. Юлий Цезарь Галлияға басып кіргенде герман тайпаларымен қақтығысқа түскен.  Орталық Еуропадан Рейнге дейін оңтүстігінде Дунайға дейін шығысында вислаға дейін Солтүстігінде Солтүстік және Балтық теңіздеріне дейін және Скандинав жартылай түбегін мекендеген екен. </a:t>
            </a:r>
            <a:endParaRPr lang="ru-RU" sz="2800"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0" y="1916832"/>
            <a:ext cx="3133554" cy="40005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marL="514350" indent="-514350">
              <a:buAutoNum type="arabicPeriod"/>
            </a:pPr>
            <a:r>
              <a:rPr lang="en-US" b="1" dirty="0" smtClean="0"/>
              <a:t>Colonia </a:t>
            </a:r>
            <a:r>
              <a:rPr lang="en-US" b="1" dirty="0" smtClean="0"/>
              <a:t>Agrippina (Köln), </a:t>
            </a:r>
            <a:r>
              <a:rPr lang="en-US" b="1" dirty="0" err="1" smtClean="0"/>
              <a:t>Confluentes</a:t>
            </a:r>
            <a:r>
              <a:rPr lang="en-US" b="1" dirty="0" smtClean="0"/>
              <a:t> (Koblenz), </a:t>
            </a:r>
            <a:endParaRPr lang="ru-RU" b="1" dirty="0" smtClean="0"/>
          </a:p>
          <a:p>
            <a:pPr marL="514350" indent="-514350">
              <a:buAutoNum type="arabicPeriod"/>
            </a:pPr>
            <a:r>
              <a:rPr lang="en-US" b="1" dirty="0" err="1" smtClean="0"/>
              <a:t>Moguntiacum</a:t>
            </a:r>
            <a:r>
              <a:rPr lang="en-US" b="1" dirty="0" smtClean="0"/>
              <a:t> </a:t>
            </a:r>
            <a:r>
              <a:rPr lang="en-US" b="1" dirty="0" smtClean="0"/>
              <a:t>(Mainz), </a:t>
            </a:r>
            <a:endParaRPr lang="ru-RU" b="1" dirty="0" smtClean="0"/>
          </a:p>
          <a:p>
            <a:pPr marL="514350" indent="-514350">
              <a:buAutoNum type="arabicPeriod"/>
            </a:pPr>
            <a:r>
              <a:rPr lang="en-US" b="1" dirty="0" err="1" smtClean="0"/>
              <a:t>Argentoratum</a:t>
            </a:r>
            <a:r>
              <a:rPr lang="en-US" dirty="0" smtClean="0"/>
              <a:t> </a:t>
            </a:r>
            <a:r>
              <a:rPr lang="en-US" dirty="0" smtClean="0"/>
              <a:t>(</a:t>
            </a:r>
            <a:r>
              <a:rPr lang="ru-RU" dirty="0" err="1" smtClean="0"/>
              <a:t>аяғында</a:t>
            </a:r>
            <a:r>
              <a:rPr lang="ru-RU" dirty="0" smtClean="0"/>
              <a:t> </a:t>
            </a:r>
            <a:r>
              <a:rPr lang="en-US" b="1" dirty="0" err="1" smtClean="0"/>
              <a:t>Strassburg</a:t>
            </a:r>
            <a:r>
              <a:rPr lang="en-US" dirty="0" smtClean="0"/>
              <a:t>); </a:t>
            </a:r>
            <a:endParaRPr lang="ru-RU" dirty="0" smtClean="0"/>
          </a:p>
          <a:p>
            <a:pPr marL="514350" indent="-514350">
              <a:buAutoNum type="arabicPeriod"/>
            </a:pPr>
            <a:r>
              <a:rPr lang="ru-RU" dirty="0" smtClean="0"/>
              <a:t>Мозель </a:t>
            </a:r>
            <a:r>
              <a:rPr lang="ru-RU" dirty="0" err="1" smtClean="0"/>
              <a:t>өзенінде </a:t>
            </a:r>
            <a:r>
              <a:rPr lang="ru-RU" dirty="0" smtClean="0"/>
              <a:t>- </a:t>
            </a:r>
            <a:r>
              <a:rPr lang="en-US" b="1" dirty="0" smtClean="0"/>
              <a:t>Augusta </a:t>
            </a:r>
            <a:r>
              <a:rPr lang="en-US" b="1" dirty="0" err="1" smtClean="0"/>
              <a:t>Treverorum</a:t>
            </a:r>
            <a:r>
              <a:rPr lang="en-US" b="1" dirty="0" smtClean="0"/>
              <a:t> (Trier)</a:t>
            </a:r>
            <a:r>
              <a:rPr lang="en-US" dirty="0" smtClean="0"/>
              <a:t>, </a:t>
            </a:r>
            <a:endParaRPr lang="ru-RU" dirty="0" smtClean="0"/>
          </a:p>
          <a:p>
            <a:pPr marL="514350" indent="-514350">
              <a:buAutoNum type="arabicPeriod"/>
            </a:pPr>
            <a:r>
              <a:rPr lang="ru-RU" dirty="0" err="1" smtClean="0"/>
              <a:t>жоғарғы </a:t>
            </a:r>
            <a:r>
              <a:rPr lang="ru-RU" smtClean="0"/>
              <a:t>Дунайда </a:t>
            </a:r>
            <a:r>
              <a:rPr lang="ru-RU" dirty="0" smtClean="0"/>
              <a:t>- </a:t>
            </a:r>
            <a:r>
              <a:rPr lang="en-US" b="1" dirty="0" smtClean="0"/>
              <a:t>Regina </a:t>
            </a:r>
            <a:r>
              <a:rPr lang="en-US" b="1" dirty="0" err="1" smtClean="0"/>
              <a:t>castra</a:t>
            </a:r>
            <a:r>
              <a:rPr lang="en-US" b="1" dirty="0" smtClean="0"/>
              <a:t> (Regensburg) </a:t>
            </a:r>
            <a:r>
              <a:rPr lang="ru-RU" dirty="0" err="1" smtClean="0"/>
              <a:t>және </a:t>
            </a:r>
            <a:r>
              <a:rPr lang="ru-RU" dirty="0" smtClean="0"/>
              <a:t>орта </a:t>
            </a:r>
            <a:r>
              <a:rPr lang="ru-RU" dirty="0" err="1" smtClean="0"/>
              <a:t>Дунайда</a:t>
            </a:r>
            <a:r>
              <a:rPr lang="ru-RU" dirty="0" smtClean="0"/>
              <a:t> </a:t>
            </a:r>
            <a:r>
              <a:rPr lang="en-US" b="1" dirty="0" err="1" smtClean="0"/>
              <a:t>Vindobona</a:t>
            </a:r>
            <a:r>
              <a:rPr lang="en-US" b="1" dirty="0" smtClean="0"/>
              <a:t> (Wien)</a:t>
            </a:r>
            <a:r>
              <a:rPr lang="en-US"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02920" y="530352"/>
            <a:ext cx="5941288" cy="4187952"/>
          </a:xfrm>
        </p:spPr>
        <p:txBody>
          <a:bodyPr>
            <a:normAutofit lnSpcReduction="10000"/>
          </a:bodyPr>
          <a:lstStyle/>
          <a:p>
            <a:pPr eaLnBrk="1" hangingPunct="1">
              <a:buFontTx/>
              <a:buNone/>
            </a:pPr>
            <a:r>
              <a:rPr lang="kk-KZ" dirty="0" smtClean="0"/>
              <a:t>«Галь соғысы туралы жазбаларында» Цезарь герман тайпалары туралы нақты мәліметтер берген делінген дейді. Онда ол герман тайпалармен түскен қақтығыстар, қоғамдық құрылысы, тұрмысы, шаруашылығы жайында жазған. </a:t>
            </a:r>
            <a:endParaRPr lang="ru-RU" dirty="0" smtClean="0"/>
          </a:p>
          <a:p>
            <a:pPr eaLnBrk="1" hangingPunct="1">
              <a:buFontTx/>
              <a:buNone/>
            </a:pP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143635" y="764704"/>
            <a:ext cx="3000365" cy="42755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843808" y="530352"/>
            <a:ext cx="5842992" cy="4770856"/>
          </a:xfrm>
        </p:spPr>
        <p:txBody>
          <a:bodyPr>
            <a:normAutofit fontScale="85000" lnSpcReduction="20000"/>
          </a:bodyPr>
          <a:lstStyle/>
          <a:p>
            <a:pPr eaLnBrk="1" hangingPunct="1"/>
            <a:r>
              <a:rPr lang="kk-KZ" sz="2800" dirty="0" smtClean="0"/>
              <a:t>Кейінгі герман тайпалары туралы мәліметтер Плиний Старшийдің еңбегінде «Естественная история» атты еңбегінде бар. Тациттің «Германия», «Тарих», «Аналла» еңбектерінде рим герман халықтарының қақтығыстары туралы жазған. </a:t>
            </a:r>
          </a:p>
          <a:p>
            <a:pPr eaLnBrk="1" hangingPunct="1"/>
            <a:r>
              <a:rPr lang="kk-KZ" sz="2800" dirty="0" smtClean="0"/>
              <a:t>3 ғ.да рим мен герман тайпалары арасында бейбіт қарым қатынас орнап, олардың саяси, қоғамдық, мәдени өміріне айтарлықтай өз іздерін қалдырған делінген. </a:t>
            </a:r>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251520" y="908720"/>
            <a:ext cx="3133554" cy="40005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02920" y="530352"/>
            <a:ext cx="5797272" cy="4187952"/>
          </a:xfrm>
        </p:spPr>
        <p:txBody>
          <a:bodyPr>
            <a:normAutofit fontScale="92500" lnSpcReduction="10000"/>
          </a:bodyPr>
          <a:lstStyle/>
          <a:p>
            <a:pPr eaLnBrk="1" hangingPunct="1"/>
            <a:r>
              <a:rPr lang="kk-KZ" dirty="0" smtClean="0"/>
              <a:t>Римдіктердің герман тайпаларына әсер еткендігі герман тайпаларында қолданылған кірме сөздер дәлел бола алады. Мысалға, германдықтар өздеріне жаңа атаулар алына бастады, жер шаруашылығын қатысты құрал саймандардың атауларын римдіктерден енген екен. </a:t>
            </a:r>
          </a:p>
          <a:p>
            <a:pPr eaLnBrk="1" hangingPunct="1"/>
            <a:endParaRPr lang="ru-RU" dirty="0" smtClean="0"/>
          </a:p>
          <a:p>
            <a:pPr eaLnBrk="1" hangingPunct="1"/>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143635" y="764704"/>
            <a:ext cx="3000365" cy="42755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771800" y="530352"/>
            <a:ext cx="5915000" cy="5202904"/>
          </a:xfrm>
        </p:spPr>
        <p:txBody>
          <a:bodyPr>
            <a:normAutofit lnSpcReduction="10000"/>
          </a:bodyPr>
          <a:lstStyle/>
          <a:p>
            <a:pPr eaLnBrk="1" hangingPunct="1">
              <a:buFontTx/>
              <a:buNone/>
            </a:pPr>
            <a:r>
              <a:rPr lang="kk-KZ" dirty="0" smtClean="0"/>
              <a:t>Рим. Sekula= нем. Sichel серп деген сөзі кірген. Вино ісіне қатысты термин рим. vinum=нем. Wein, рим. bikarum&gt;нем. Becher кубок, өсімдік аталары рим.(cu)curbita &gt;нем. Kuerbis тыква, рим. cerasum&gt;нем. Kirsche вишня, рим. murus&gt; нем. Mauer, tegula &gt; Ziegel кирпич, рим. fenestra &gt; нем. Fenster терезе.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0" y="1196752"/>
            <a:ext cx="3133554" cy="40005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95536" y="836712"/>
            <a:ext cx="8183880" cy="1051560"/>
          </a:xfrm>
        </p:spPr>
        <p:txBody>
          <a:bodyPr>
            <a:normAutofit fontScale="90000"/>
          </a:bodyPr>
          <a:lstStyle/>
          <a:p>
            <a:pPr eaLnBrk="1" hangingPunct="1"/>
            <a:r>
              <a:rPr lang="kk-KZ" sz="3200" b="1" dirty="0" smtClean="0"/>
              <a:t>Герман тайпаларының тарихы: дереккөздер, территориясы, қоғамдық құрылымы, діні, жазуы</a:t>
            </a:r>
            <a:endParaRPr lang="ru-RU" sz="3200" b="1" dirty="0" smtClean="0"/>
          </a:p>
        </p:txBody>
      </p:sp>
      <p:sp>
        <p:nvSpPr>
          <p:cNvPr id="2051" name="Rectangle 3"/>
          <p:cNvSpPr>
            <a:spLocks noGrp="1" noChangeArrowheads="1"/>
          </p:cNvSpPr>
          <p:nvPr>
            <p:ph type="body" idx="1"/>
          </p:nvPr>
        </p:nvSpPr>
        <p:spPr>
          <a:xfrm>
            <a:off x="539552" y="1988840"/>
            <a:ext cx="8229600" cy="3992563"/>
          </a:xfrm>
        </p:spPr>
        <p:txBody>
          <a:bodyPr/>
          <a:lstStyle/>
          <a:p>
            <a:pPr eaLnBrk="1" hangingPunct="1">
              <a:buFontTx/>
              <a:buNone/>
            </a:pPr>
            <a:r>
              <a:rPr lang="kk-KZ" dirty="0" smtClean="0"/>
              <a:t>Ең алғашқы үндіеуропа тайпаларының мекені археологиялық деректер көрсеткендей б.з.д. 3000-2500 жылдар аралығында солтүстік Еуропа жерінде болған дейміз. </a:t>
            </a:r>
            <a:endParaRPr 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2920" y="530352"/>
            <a:ext cx="6085304" cy="4187952"/>
          </a:xfrm>
        </p:spPr>
        <p:txBody>
          <a:bodyPr/>
          <a:lstStyle/>
          <a:p>
            <a:pPr eaLnBrk="1" hangingPunct="1">
              <a:buFontTx/>
              <a:buNone/>
            </a:pPr>
            <a:r>
              <a:rPr lang="kk-KZ" dirty="0" smtClean="0"/>
              <a:t>Германдықтар мен рим колониясының саудамен айналысуының нәтижесінде мынадай сөздер пайда болды. Caupones шарап саудагері &gt; kaufen, moneta &gt; Muenze.</a:t>
            </a:r>
            <a:endParaRPr lang="ru-RU" dirty="0" smtClean="0"/>
          </a:p>
          <a:p>
            <a:pPr eaLnBrk="1" hangingPunct="1"/>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143635" y="764704"/>
            <a:ext cx="3000365" cy="427552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2771800" y="530352"/>
            <a:ext cx="5915000" cy="4187952"/>
          </a:xfrm>
        </p:spPr>
        <p:txBody>
          <a:bodyPr/>
          <a:lstStyle/>
          <a:p>
            <a:pPr eaLnBrk="1" hangingPunct="1">
              <a:buFontTx/>
              <a:buNone/>
            </a:pPr>
            <a:r>
              <a:rPr lang="kk-KZ" dirty="0" smtClean="0"/>
              <a:t>Герман тайпаларының басында кунингтер деген ақсақалдылар тұрған. Көне ж.н. Kuning басшы – kunni род, тек, Koenig король, патша деген мағынаны білдіреді. Ал жоғарғы билік халықтық жиналыста болған.</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0" y="980728"/>
            <a:ext cx="3133554" cy="40005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02920" y="530352"/>
            <a:ext cx="6013296" cy="4187952"/>
          </a:xfrm>
        </p:spPr>
        <p:txBody>
          <a:bodyPr>
            <a:normAutofit fontScale="92500"/>
          </a:bodyPr>
          <a:lstStyle/>
          <a:p>
            <a:pPr eaLnBrk="1" hangingPunct="1">
              <a:buFontTx/>
              <a:buNone/>
            </a:pPr>
            <a:r>
              <a:rPr lang="kk-KZ" dirty="0" smtClean="0"/>
              <a:t>Германдықтар Орта және Батыс Еуропа жерлерін иеленген кельт тайпаларының жақын көршілері болған. Германдықтар жайлы алғашқы деректер б.ғ.д. </a:t>
            </a:r>
            <a:r>
              <a:rPr lang="en-US" dirty="0" smtClean="0"/>
              <a:t>IV </a:t>
            </a:r>
            <a:r>
              <a:rPr lang="kk-KZ" dirty="0" smtClean="0"/>
              <a:t>ғ. Да болған. Көне германдықтар (лат. Germani) – индоеуропалық тілдік семьяға жататын туыс тайпалардың тобы. </a:t>
            </a:r>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143635" y="764704"/>
            <a:ext cx="3000365" cy="42755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843808" y="530352"/>
            <a:ext cx="5842992" cy="5202904"/>
          </a:xfrm>
        </p:spPr>
        <p:txBody>
          <a:bodyPr>
            <a:normAutofit lnSpcReduction="10000"/>
          </a:bodyPr>
          <a:lstStyle/>
          <a:p>
            <a:pPr eaLnBrk="1" hangingPunct="1">
              <a:buFontTx/>
              <a:buNone/>
            </a:pPr>
            <a:r>
              <a:rPr lang="kk-KZ" dirty="0" smtClean="0"/>
              <a:t>Олар І ғ.­да Батыстан Шығысқа қарай Рейн мен Висла өзендерін, оңтігінде Дунай, солтүстігінде Балтық және Солтүстік теңіздерін және Скандинавия (Дания, Норвегия, Швеция, кейбіреулері Исландия, Финляндия және Фарьер аймағы) аралын жерлерін, түбегін жайлаған индоеуропалық тайпалар.</a:t>
            </a:r>
          </a:p>
          <a:p>
            <a:pPr eaLnBrk="1" hangingPunct="1">
              <a:buFontTx/>
              <a:buNone/>
            </a:pP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251520" y="1052736"/>
            <a:ext cx="3133554" cy="40005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502920" y="530352"/>
            <a:ext cx="5725264" cy="4187952"/>
          </a:xfrm>
        </p:spPr>
        <p:txBody>
          <a:bodyPr/>
          <a:lstStyle/>
          <a:p>
            <a:pPr eaLnBrk="1" hangingPunct="1">
              <a:buFontTx/>
              <a:buNone/>
            </a:pPr>
            <a:r>
              <a:rPr lang="kk-KZ" dirty="0" smtClean="0"/>
              <a:t>Герман тілдерінде сөйлейтін қола ғасырынан бастап халықтардың ұлы жер аудырымы кезеңінің соңына дейін өмір сүрген қоныс аудару халықтарды атауға қолданылатын этноним.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143635" y="764704"/>
            <a:ext cx="3000365" cy="42755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699792" y="530352"/>
            <a:ext cx="5987008" cy="4187952"/>
          </a:xfrm>
        </p:spPr>
        <p:txBody>
          <a:bodyPr/>
          <a:lstStyle/>
          <a:p>
            <a:pPr eaLnBrk="1" hangingPunct="1">
              <a:buFontTx/>
              <a:buNone/>
            </a:pPr>
            <a:r>
              <a:rPr lang="kk-KZ" dirty="0" smtClean="0"/>
              <a:t>VI ғ.­–да көне германдықтар Еуропаның басқа тайпаларымен араласып, қазіргі кездегі жалпы индоеуропалық тамырға біріктірілген этностардың дамуына негіз болды.</a:t>
            </a:r>
            <a:endParaRPr lang="ru-RU" dirty="0" smtClean="0"/>
          </a:p>
          <a:p>
            <a:pPr eaLnBrk="1" hangingPunct="1">
              <a:buFontTx/>
              <a:buNone/>
            </a:pP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0" y="764704"/>
            <a:ext cx="3133554" cy="40005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502920" y="530352"/>
            <a:ext cx="5797272" cy="4914872"/>
          </a:xfrm>
        </p:spPr>
        <p:txBody>
          <a:bodyPr>
            <a:normAutofit fontScale="92500" lnSpcReduction="20000"/>
          </a:bodyPr>
          <a:lstStyle/>
          <a:p>
            <a:pPr eaLnBrk="1" hangingPunct="1">
              <a:lnSpc>
                <a:spcPct val="80000"/>
              </a:lnSpc>
              <a:buFontTx/>
              <a:buNone/>
            </a:pPr>
            <a:r>
              <a:rPr lang="kk-KZ" sz="2800" dirty="0" smtClean="0"/>
              <a:t>Германдықтардың ең алғашқы жазбасы руна жазбасы болған. Тацит «Германия» атты еңбегінде германдықтардың пірлері ертедегі бал шашатын таяқтарға аса жоғары мағына берген. Матаның кесілген бөліктерін жерге тастап, құран оқып қолға түскенін алып бал ашқан, онда әр түрлі әріпті белгілер жазылған. Сол әріптер руна жазуының алғашқы қолданысы  екен. </a:t>
            </a:r>
            <a:r>
              <a:rPr lang="kk-KZ" sz="2800" i="1" dirty="0" smtClean="0"/>
              <a:t>Руна </a:t>
            </a:r>
            <a:r>
              <a:rPr lang="kk-KZ" sz="2800" dirty="0" smtClean="0"/>
              <a:t>деген сөзің өзі «құпия» деген мағына береді. Көне гот. Runa «құпияч» нем. Raunen «құпия сөйлеу» деген мағына береді екен. </a:t>
            </a:r>
            <a:endParaRPr lang="ru-RU" sz="2800" dirty="0" smtClean="0"/>
          </a:p>
        </p:txBody>
      </p:sp>
      <p:pic>
        <p:nvPicPr>
          <p:cNvPr id="3" name="Picture 4" descr="C:\Users\Галым\Desktop\2 иностр яз\250px-Rökstenen.jpg"/>
          <p:cNvPicPr>
            <a:picLocks noChangeAspect="1" noChangeArrowheads="1"/>
          </p:cNvPicPr>
          <p:nvPr/>
        </p:nvPicPr>
        <p:blipFill>
          <a:blip r:embed="rId2" cstate="print"/>
          <a:srcRect b="3097"/>
          <a:stretch>
            <a:fillRect/>
          </a:stretch>
        </p:blipFill>
        <p:spPr bwMode="auto">
          <a:xfrm>
            <a:off x="6372200" y="1196752"/>
            <a:ext cx="2015152" cy="342902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data:image/jpeg;base64,/9j/4AAQSkZJRgABAQAAAQABAAD/2wCEAAkGBxQSERQUEhQWFRUXGCAZGBgYGB0gHhcfGRgeIhcgGRwdHiggHyAlIx0cIjEhJSosLjAuHCA0ODMsNy0tLisBCgoKBQUFDgUFDisZExkrKysrKysrKysrKysrKysrKysrKysrKysrKysrKysrKysrKysrKysrKysrKysrKysrK//AABEIAMMBAgMBIgACEQEDEQH/xAAcAAACAgMBAQAAAAAAAAAAAAAABQQGAQIDBwj/xABIEAACAQMDAgQEAwUEBgcJAAABAgMABBEFEiETMQYiQVEHMmFxFCOBFUJScpEkM6GxQ2KCorLhJTRTg5Kz8BZEZHN0dcHR8f/EABQBAQAAAAAAAAAAAAAAAAAAAAD/xAAUEQEAAAAAAAAAAAAAAAAAAAAA/9oADAMBAAIRAxEAPwD3GiiigKKKKAooooCiiigKKKKCPfXiQxtJIcKoyTgn7YA5JJwAByc1Aj8SW7NEoZy02dg6Un7pIYMduFKkEENjHrXXX7JpoGRMb8qy7sgEo6sASASAduM49aIraUtC8mzcofcFzgb8bQMjJwBgnjPfHoA53PiS2RWdpRhJDE20MxEgGSuFBOQOe3at28QW4/0q4xkHnBBjMgIOOfIpb7Cq7D4Pl5DzKVaVZXMYaNgdkiybWBJJO5Ru4yAe1a6x4auOoPwsdv0lUBFeRlIxbyQhcCNsgBwc59CKCxz+IbZM75VXCsxzntGqtIe3orqf9oVKt9QjePqqTswTkqy8DvkMAfT2qn3XgqRnuZNyFpUkRAcgIHt0QAEDjLqWJA7bfarPa2rm2MbrtYqy4MrS9wcZkdQx7+ooOdt4ltZFDLKCCSOQw5WPeQQQCPJ5hnuORmuo16DBbqDAzng8YiEhyMZzsIbHsaRXPg4Gy/DqSzuyF5XkfcCqqjMrDk4QFQnAIJB4Jzm68Ku080qvjeX2KXfaqvarEPJ8u7cucgZwe9BZhepvVNw3MpdR7qCAT/vL/WuN1q8MZIeRVI7j2wu45x28vP2qv+FvD1xBKsk7ghUdFTqySdMOIcASSAMwJjdue2/A4Fcbvw9NL1l4B68rhm7OssQCYwD8vCn+Sgt1vdJIm9DuU55H0JB/xBpc/ia1ChjMu0oJM8/KyO4Pb+GNz/s1tpWmvEiq0hypYkLjacyMw7rnsQDVduvBsrQyxiRMtLKyZHCxvbyxxJwP3TJn7ZoLfaXiSruRtwDMufqjFWHPsQRXfNUvXPCc0tqsMbIGFzJNkkgYlMpH7hOV6gOBg8cMDg0y0nSZ4rq4lYqUkI2jef4hkkbeCBxyW9gQKB/DMHAZSCD2IrpSzQIGSI7xtLSSOF/hDysyg/XBBx6ZpnQFFFFAUUUUBRRRQFFFFAUUUUCvxJraWVu1xKGZFKghACfO4UdyBxuzUW38XWsiyGOTcU6uFHd+gB1THn5gMgZ7ZpJ8aj/0Ldf93/5yUs8H+HTFYT3c8apNLbMscY7W8AjJjjGfU/Mx7knmgveg63DeQrNbuHRh3HdT6hh6MPUGuS69Gb1rLa3UWETlsDbtZyoGc5zke1eYw6WbDSbbVLF+lIttE1xFj8u5G1Qd6+j8/OPrUDx5rU0GvRTWxJm/CxBYArN198h3RnHbglt3+qPWg9cv/ElvBcw20r7JJwTHn5WwRxu9GOeB64rlr3iy1spYI7mTpmckISDt8uM7m7L3A5qifECymu9QtIkRNz2cjvbynIfDKShdT5GB+WQdmWt/FsS/i9ISeFnUW1zvhkPUdsW65QsCQz8d/cZoPU1bPaoerapFbRGWdxHGpALHsNzADOOwyRz6V538P7u6g0N7iL+1k7nt7cPnopnHTLnzMV5JXvxgVYvA7G808tczi76+7qDYFWPdw0IXGQF7ebn19qB5qOuRQy28Tkl7hisYUZztXcxPsoHc/UVx0fxRb3U1xBE+ZbdykiEYPBxke654zXnHwiCPfXAed5zap0bQuMfkdRgWX0bkBSw9sfQJbO1eXV7lbFSt4moPI0/OyODADrJ6PvbIC98g9qD2fRdciujOIt2YJmhfcMedMZx7jkc1F0/xXDNZSXihxFH1NwK+b8kkNgAnPy5Feb+GdWuLG61G4KiSwN/Kk+1TugPlIlA7lOQrD0xmjSmnbw5M9s8RTN0ZFkHDxsz5Kt+6QORkYPY4oPS9Q8TQw2QvX39Eoj8LlsSY2+X/AGhmmzTqCoJALfKMjJx3wPXFeTa/q8Vx4WfpkkxRQpIpBDIytHwQf0IPYgg1I8QPLDq4uJI+qTAv7PB4TK83Mffyzum7YxwDwOcYoL14q8Sw2ESyTZO51jVVxuYsccAkZx3P0FdNb8RQ2j26zEr+Ik6aHjAbGRuJPAPb7mvPPiLBaXtlFqkZZ23QpHljtjzcL1PJ2D91b7U5+JWmx3V3pUEy74pJpdwORkCEnuKCzXPiiBLxLLzNO0bSEIu4IqjPnx8ufTjnj3FQ4fHFtIbPpbnF27ohAA2GNcuJATlSO2MV08JeEINPEhiLu8rbnllO6Qj91S3fArzrx/4PYatZi1maAXkkhcD/AEb9PEzoO2XQkff/AAD07RvE0F0s7xE9OByjSEYRtqgsUb1Uds/T7V10XxBDdWwuYyRCdx3OpXhCQW59OCc+1U34l6S1towgs0ItoyonVPnMIP5m0+rE8sT3BP1prqmkpqGlQw2U3RtpFTlV5MIHmQfwsRxz7EGge6B4ggvbcXFu2+M59MEFTyCDyD9/cVp4Z8TW+oQia2fcvZgeGQ+zr6H/AD9M1558DNA6Vo1ykz7JhIrwnBXckhCuD3B2jBHrn7YrHwQteteKySLb/h0IdEJ33YLnBcHylVyFzjPb7gPcdL1qG4aZYmy0EhikHqrD6ex9DUHU/GFrALkyOcWuzrbQTsMpwg+p9SByMivK45LyO91C/wBOi3uLtrWWDkhwcCOQ5PdXPPoAfQZNKrnTJLaz8QQTSGV1Ns7v23SOwdz9sn+lB7VrPi+0tbQXckqmFgChQgmTPYIPU/5c5xU621mJ53gBIkSNJCp9UkztI9+QQfbj3FfO3i74fXUNil65RIyctbqzEWyyFcbMthix+YD19/S/6jYTSeI4mtpAkkVnE5DZCyR9XbKrY5+Vsj6gUHrOaW6XrsNxJPHE2Xt5OnKpGCpxx9wff6GvMrTxTqRtYr03UTRyXYhMHQGQpnKfOGz2HtnmkWpahJpt7qGpxMGIvWt3hY4WRWj3KR67lbn7frQe1Wmuwy3M1sjbpYAhkGOF6mdoz74GSPqK4L4otzfGxD/2gR9Qj0xntn+LHmx7V518JLKWO81EtKss0sEExfupeZXfuO6gnH6VX9PtnNza2yxumsx3jTXEzcqYzy7bseaNlwAv39+Q9/orWig2ooooK18RtGlvNOnt4NvUfbt3HA8sik5P2FOb61MlvJGCAzxsmfQFlIz9q5eIrl4rWaSMEsiMwC4ydoydu7jOO2a72Lt0UL7i2wFshQSdvOQPKDn0HFBU9Y8NTHQfwEe15hbpF3wpKbc4J9OD3rrYeGpF1c3jBCn4NIVPqHDebH6ev1pzo2uJcnCo6/lRy+bb2l3YXyk+YbDn07YzSpNUmi1GVJndoGMSxgRoFjaUNty27eclSOx7jtQSL3RpG1W3uht6UdvJG3PO52Urgf1/pXPXtDlm1LTrhNvTtut1Mnn8yMKm0evNTda8RJaywxyK2JWChhtwpZ1RcgnJ5YZwDgcmpmr6h0I9+xpPOqbVxnLuFB8xAwCRn6ZoEeleH5bS/laDb+DuMvJHnBhlH70Y9Q/qOOea6eK9LlWznj0+JUmuHAdlwu3qELLK3bJC/rU+71ORbKWcp0pEjdtr8gFM98YypxkduCO1d9F1RbmPqxg9MkhH4xIBxuTBPlJyBnB4oK1deHGtbjS3s4yUgDW0uMf3Tp8zZ9nUN9zUrwLokltJqDSqFM948iHjLIQNpOPru4+pqba+JkkuRbpFMSxkAk2rsxC22QklsgB8J2ySQQMcjUeMLf2kBKuwUphj05hEygZzu3kDHrkGgj+CvDklr+O62xhcXckygc+RwAA2R34ORS7SfB8sWjXFhmMSSCcJgnaBKzdPJxxwR6cU+8Q+IltGi3ozI6yMxVSzIIk3E7VHIxnJqZqOqpCiOwdhI6ooRckl/l49B9T29aCv634UefR/wIZFlMMaM3OMx7M5IGSPLj+lNfEWhvc2n4eOYwt5QZQoLADG/Zn5WIyAw7ZreXXFNkbuPO0x9RcqScexUHP9DU7U7wQxPIxUBRklmCjv6se1BV/GPhdjpP4SwjTMZjMSMcD8uRW5b3ODye5JqseJNE1ZVsp0IuLwXLyMP9Fb9WMKqqDg9NR3Pvn3r0LxLq62tu0hcKSQiEgEF3OFByyjH3YD61k69F+EW7O7pMivwjFsPjHkA3Z57UFa8D6TqFldSxXMpu7eVet1ycGOUkB0Ck52nuMccenNM/Emiyzahps6AGO3eUyEnBAeLauB680902/SZSyZG1ijBgQVZTggg/8ArBFU5fFNx+0Htd0blboRiPpMCYTCsjv1N20FN3PHIA4yRQN/HlhdXNr0LQqhlcJLIWwUiP8AeFRjkkcY47mm+laZHbW8cEK7UjTYo+w7n6nuT7muOuaytqqM6O29wg2gcEg43MxCqOMDJ5JAHJAqfNIVUkAtgE4GMnA7DPFBVfhXpMtrpkUNwnTkDSErkEjdIxGccdiKqfwv8G3SzRXF0vQS36ogQDEknWcljL/qjPCn7/f0vQr83FtDM0ZjMiB9hIO3cMjkcHiofh3xALkYZDHJ5iRg7WCSMjFGIG4ZH07j3oFHw80qaCTUjMjIJb15IycedCBhhj0pBrnhO6lfXdiE/ilgEOWADlFG/Bz6ducVetb8QxWrxo4ZnkBYBRk7UKhj35wXXgcnnAqXq+oLbwyTOGKxruIUZYgfwj1P0oK54/8AD095pLWsO3rERd2wPIyluf0Nb2WgzLrDXZ29I2Sw5zzvWTJGPbHrTDSfEyXExiEUyH8wZkVQCYXVZAMMTkblPbHPfIIEqK9c3kkPGxYY3HHO53kDZOeRhV4wPXvmgUxfDzTVkEq2qBw4cHc/DA5B+bGc0g0XwE7aneXN4A0BldoIiQVYyKFeRh77RtAP1q2jxJH+K/DbJdwfpl9o2BjF1FGd2eVB9PTnGRnXxXr34SJyiGSbpSSIgx2iXLM2SPKCV7c88UFW+G/gqXTLu/J88DhOgd3JVS5CkHsVyBnt61EXwFdyiS/aXpao0vUi8xKRovCQtjgqV7kf4859Mt33IrHuVBP6ildr4hie46ADAkyBXIG12hIEoHOcruHcDODjOKCRayz7F6kUQfaN+2Q43Y823KZxntRTHFFBmiiigj39ms0bxPko4KsASMg9xkEEfpXZVwMVtRQLdL0KC2Z2gjCFwA2CedudvBPpkgew47AVy/Yim7e4fa2VRUG05Qx7+Sd2D85xwMU3ooFOp+Hbe4lSWaPc6ABTuYcBw65CkA4ZQwznBqXqOnRzoElG5QyvjJHmRgyHgjswB/SpdFBF1GxSeJ4pASkilWAJBIIwRlSCM/StNN0uO3DLEu1WcuRkkBm+baCcLk84HGST61NooKx4e8OSW1zcStMrpMzNt6YDZZ8rl/mO1fLgk547YxU1vC9qbj8SYgZg/UDc8MIymR+h7ds89+adUUC7U9HjnIMm7hHThiBiVdr9vXHY+lbXWlJIsStuxEyuuGI5T5d3uPoan0UCz9hxfhfwvm6W3b8x3Yzn5hzXHxPayzQNDEsbCQFHLsRtVlxuGAd2D6cfenGaM0ELUdNSdAj5wGV1KnBVkOVKn0INcda01pbWSFGwzJtDMzf1LDzZ+vfNM6DQRrCySJSEB8zF2JJJLMckknk+32AFK5PCsJkaXdJ1DMJw+7lHVNnkyMBSnkK9iPrzT3NGaCBq+kR3MZjl3bDkMFYruDDDK2DyCD2NTOkNu3HGMY+mK6ZrGaCJpmnrbxJFHu2INq7mLHA7DcxJOO1cNM0SKBi0YbJBHmZmwGYswXJOAWJJx9PYUyzRmgh3mmRyujsDvjztZWZThsbgSpGVOBkHjgVnU9OS4ieKUEo4wwBIyM+6kGplGaBVbeH4I5RKisHDSMDvbGZyDLkE4OSoOMcY4xUlNNQTvOM9R0WNuTjahYrx2zlm5+tTKKBBc6ZIbxHVIREH6rvyJC6xNGOMbTkMvmyMBSMHPEnXPD0F4oE6k4Vlyrsp2yDEikqQSrYGR24HtTaig5wxBVVRnCgAZ+gpfb6DCk5nVTvO4jLEhTJt6hVScKW2rnHt9TTSigxRWaKAooooMGjNK/FUbNZzhFZm2cBfmJHsPeqgr3OJ5II51cB8FomU4kvdw2hlbP5ZJxtJHtnig9EoqkQ6lexuj3G8Rpah5AI87n2Hf8q8Pv2gKG9cbPUc9D1C7ZoElkuCVd1kb8OBufyMqyDpjZHsZiHG35RyTwQvdFUKK91LpQ9RZEkMnnCRqwI2p0wfLwjAuXbjawIBAxm6WrSHd1FVfMdu1i2V/dJyowT6jnHuaCTRWM0ZoM0UVjNBUPGPieS0nVVVSjQSMM/9tkC3XOezHcMY9qix+J5+vY7mURyQo8w2+rwTSEg5yuDEOMdiat93YRSEGSNXIx3APynI/oea4fsS3xjox4/lHpGYx/uEr9iRQU638Xzz6aJYniE5kkUsi70AjjeUcZ58gRT9TXbUPFNygkK7OFcrlf4bBZhnn+Mn9OKsN74UtJn3yQI52lcEDachQSR/FhVXPsMVxHgyyKoHt0lKKqBpBuYhF2rlj3OBjNBXL7xnciW6SNVxDHP5imcuhiMSgbhuwsmT77l5FW2W7kjsnlY5lSJ38yBeQpI3KCcenrXe40aBwweGMhwwbKjzCTHUz/NtXP2FdYtOjWIwhB0iCuzuMN3HPocmgqEmv3sdp12TdlzGhMWxm6kaiB2jLZUCY7D7qc1tqPiueNriNV80SXBDlPKxhijZADu75Y5HH+FW+eyjfYHRW6bBkBHykDCkfUZrlLpELbt0SHdu3ZHfqACTP8wAB+1At0jXjPc7ApQLES6OAHSQOuQcEjG1geCRyKg3niKXDshREH4jaXB/92IGW57Mwft6FfWrBp+kwwACGJI8AgbRjgtk/wBTzXOPRIgWyoYM7SAMAQpfBfbx2LKGOfUmgiaBrXUtYZZj55lL7URiEyx8h47pwpzg5U8DtSe88RTrNexqyfkBCnl5bquu4e35YJU4P76k49bfb2yxghFCgsWIHqzHLH7kkk/U1w/ZUP8A2SfvHsP9IwZ//EQCfqBQJtQ8XCK4nh6LsYoi+4HhyqK20cdyGHYk8Hj3kHxDmxN0EK7clkPJASTa4GOc8HGQD2yBU+fRrd3d3hjZ5F2OxQEsuMFWOORjjFatosOxUWNUVcYCgDhW3BTgfLuwSPXFAxFZrANGaDNFYzRmgzRRRQFFFFAUn1bxBHbyxxOGzJjBA45cLz6Dvnk04qPPZo7BmRWIxgkA4wQRj9QD+lBXIvGYIiJt5AHIzyp2K3R2Meec9ePgcjzd8c6QeOEZAwglJMvT2jk427iwwORj9OO/rTSPwzbLJE6xKvS3bFAG0M5QlsfxDYAD/wAqiiOwUyxiOPMTdV1EZJDccgAeY8gYXOMgUHCXxxAs9xBtfq26NJIPL8q+xzg5yvHpu5xg1IbxSq3Mdq8TrM8Zk25UgKvU3eYHBPk7dzuHHDYw97p5JB6JLxmQ5TgowcsScY5DSEg8nzcd63guLBOkqdLljGhC5AZGZdu7HBDMy8nksRyTyCV/iHE6wPFvCyTCPDR5L/3Wdp3DbjrA7jkYRuORWPjDqMlvYxSRbtwuovKrEF8MTtyOcHGKcx3NgBEqLEQSqRhIiQC0alB5VIXyKnfAwo9qQfGu0M1jBFnb1LuFCf5yw4/rn9KCu+EJr7UruTNzIsSuHunjdgu4fJbW/OAq/vuvLZ79iZt/4sax8QTiQMbWRIY5G3ErAzKemxHZQTwf659K9F8P6NFZ26W8C7Y4xge5PqzH1JPJNUT9lR3mrazbyKNr20Cn77SVbj1Bwf0oLt4tkK2N0ykgiCQgg8jyHkEVU/hL4rkuYEtrlCs8UEbq5bd142Xyvnvu4wwPr/QZ8O6s9zoE3VP50UM0Euf44lZefqRg/rSz4K6LMUW+uQq5tkt7dR36SHJZv5jj/wBYoI3/ALY3Ftrt7F5p7ffGGhBJkj3RIOpEvqgONyj3B+tO/ilcXaz6cljL0pnlkxliEbZHu2yDsVOPXtSzTPC0N3rOoysXSW3uYHjkQ4YflAuh9NrdjTj4g2azahpMT/K73CsB7NbkHFA88CeJhqNms+wo2Ski9wHX5tp9V9jXlmj67c39u2mW7zNO905nuCW/s0IkyPP7nGAoP09avfwsl6MU2nuFEtlIU4AG+NzuikwP4geT9K5fBdf7DKcAE3UxOP5qCxeKxt066UOVItpAGzgjEZ5z3zXP4fzl9Ms2ZtzG3j3EnJzsHf60v+KGg29zYzyTqS0EMrxsrMNp2E5wCA3YcHPatPhToEFtYQyQIVaeKOSU7mO5tncAkgdz2oOXxIv2in0rErxq14qvtYgMMdm9CCfQ1eK82+MWmLdPplvJkJLdFWI7jKHtwauvhnT5re2jinm/ESINvU27dwB8uRk8gYGc84oK38Kbx5Yr3qSPIUvpkUuxYhRt2gZ7D6DiuXxX1F4P2ayStEpv4hIQxUFOdwfHdcdweK0+D/8Ad6j/APcZ8f7tRPjfZrNHp0T52yX0aNjvhwwOP0NBePD2uRXsPWg3GMsyqxGN2xiCV91OODST4XalLcWTSTOZG68qgn+FZCFH2FWiytEhjSOJQiIoVVHZQOwFc9M06K3TpwosaZLbVHGWOWP6mgofiTxtJ+1bOygSVF/EBZ5SuFfyZ6akjnghifoK9Gqh/EEf9IaL/wDUt/wCr23Y0Hl3wz8azXMywStuAeZWkk+aRw5aJIsdwkYJYkeqj7uvit4iubO0c20LnKEm4VlxAdygEqRk5yaRfBLQAYmvZTvYySJApH9yvUbqY/1mbufYAVZvi0P+hr3/AOWP+NaCZ4D1m4urVXubdoH8oG5geqNineMAYBJPFIPif4jvLS5sFsl6hfqs8OB+asaqSMnkHBJGOc44ParpoI/s0Hp+Un/AKqPjBM63o30/Env7RrQWnw3rkV9bR3EJOxx2PdSDhlP1ByKaVwtbZIxtjRUXJOFAAyxJY4HqSST9TVW+GOszXdrLJO+9hcyopwBhVYbRwPT+tBcKKxRQZorjauxRS67GIG5Qc7T6jOBn712oA1XZPCcZluZRJKr3AwxUqNvy9vL5vlHDbgAWAxk1YjSttbQXBgKuCELGQgCPgAkbs5yAQe2PrQI08DruZWlkMIh6aKNgIJWVGY4QchZSqgcD1B4rtH4Gt0ECxvKiQP1EQFduTIH5ypxyO4wcEjNOv23beX+0Q+ZS6/mL5lX5mXnlRg5I4FbwarC6hkljZSNwIccjBOe/byt/4T7Ggg6P4YgtQBCCvmVz28zLGUy2BySDye5NT9R0yK4CCZA4R1kXPoyHKn9K0m1WNWQA7t7bcqykKQQPNzxyQPuQO5GempanFbp1J5FjTIXcxwMscKP1NBLpfbaLDHcTXCJiaYKJGyfMEGF4JwMfSuUviO1VEc3EWx5OkjBgQz5xtXHc5BrWPxLbG7ez6oFwgDGNgQSGGRsJGG4/hzig62ug28aTIkQCTszyrzh2cYcnn1HtUqxskhjSKJQkaKFVR2AHYVtdXKxo8jnCopZiATgKMngcniuWmajHcQxzQtujkUOpwRkHtweRQbW9jHG0jIgVpG3OQOXIUAE/oAP0rW602KSSKR0DPESY2PdCww2PuOKzFqEbSvErqZIwC6A8qG+UkfWo+q67b2zQrPKsZmbZHu7M3tnsPTv7igkR6fGsrTBFErKEZ8eYqp8oJ9hmsabpsVupSGNY1LFyFGAWY5Y/c1KpfBrcDtOqyDNucTZyBH5d3JPGMc5oJV9ZpNE8Ug3JIpRh7hhgjj6UWNmkMaRRLtRFCqo9AowBUa31qB7f8SsqmDaW6nZdq53HJ9Bg81KtLlJUWSNg6OAyspyGBHBB9qDhf6TDM8TyoGaF98ZOfK2MZH/OpmKjXeoRxNGkjhWlbbGD3cgZIH6DNSTQL9G0SG1EggTYJZWlfknc7/MeSfbt2rfU9IhuDEZow/SkEsef3XX5WH2rew1KKcOYXVwjmNtp+V1+ZT9RW91fRxsiyOqNI21AxALtjOFz3OPSgkUVHvb2OFd0rrGuQu5iAMscKMn1J4ruKCLd6ZFK8UkiBniJaMn9wkYJH1xUrFas4BAJAJ7D3+1Z3UEDQtFis4RDACqBmbBJPLsWbk/U1trukR3dvJbzZMcgw2Dg9weD+lSLS7SVQ8TrIh7MjBgcd8EcVrPfxIrs8iKqfOzMAE/mJOF7jv70HWCEIqqvAUAD7AYFL77Qopbq3un3dS3DiPBwv5gAbI9eBU9LhS20MpYAEgEZAPY49vrWJLtFdUZ1Dt8qlgC2O+B3NB2pZ4f0KGyjaOAEKztIcnJ3OctTLNaxShhlSCO2Qc9u/ag3orFFAAVmiigKqU2hXbyFzPEN7S7tsRyiSR7I9pZiGKhYzgrgktVsaqaYr3degpKyM69HEir5S/OzD5GF9PJnGO/NBLj8JDpGOSUsSsy7guP+sOrH5mY+Ur6k5Heifwp1JhO8xMnRMLYQBGDCTcdmeDmQEHOcJjJ3HKhY79mkCGXqpagMWkUIZTD5QAGI39Qbi4GMep7V2W01FTa7yZGWVzM6uApRpTxs3DgIeM7iNuODyQ7W3w/iQW46sp6EhkXJ+Zmkjdi+eW80ZP8Atn2FL/jjt/ZTB/lM0W7nBxuycfXHvTTR9GvAYWuZmco4J2OVBX8OoIddx3fmLnPryeMkVp8UbRpbWBVQv/a4CwAz5RJ5iQPT3NAr8AeGC5jvbqIRhFxZW2OLaM9mYesrdyx5/wAgtvfDseo6zqcUpZWjitzBKvDwNtJBQjkcnJHr/THq4qnaHp8i6zqMzRlY3jhVHxw5VTuwc8kduPYUEXwv4hkuNMuhd/8AWLUSwXBA+Yoh8wAx3HPYc5pJ8FdQdf7J1TNELWK4GcEwNJnfFkenYgHtzU17KeK/1thG5iltVdCFOHcRMuFx3PBzjntTj4VeHYrPToCkZSSaNJJiw8xYrnBzyAucAelBS9a1y4t/EVybdkZulEPwzcG5AUEqjeki7iwB78jntT/4oWEdxPpi3ETNCXm6gB7f2ctjynO7y5GPVTXSHw1Hc6tqRuIS0bJblHKFcOgJPTf3GFyV+1MfF8MjalpBUOUWaVnABKj8khWYjgdyBn3NBz+EV7PLpsbztvUswhZmy5iBwnVI43jBH2AzzVJh0+e81bUrAbltnuFlupASCY1TyxD+ckfoD+t78PWD2N/PbohNpcA3ERAJEMgIEyMTwAxIZR/NXLwBbFbvVmYMC15xkHkCMFcZ9OaDj8U7+Sy0txBDGYTGYX8+0xK67IzGuMNgnt9P6cPgzrkl1ZKBEkdvAiQxnfud2RR1Cw/dHt604+I3h2G7s5TIhd4YpWi+bhzGQDtBwx7YBB5rT4caDFBawzrD0p5reITdxkonGV7A8nPGfegqnxB1Sa11awkuzGLETF45FU7oyY9rK/PIyd2cdj9K9UhlDqGUhlIBBByCD2IPtVM+Imli4udMR4+pF+JbqDbuXaYm+bjAHpzVxtbZYkVI1CogCqoGAoUYAA9ABQUv4SpiK+PvqFx/xLSv4s6uVutMitwJrpbnqLCGwThcDd/CCT3PoDTn4WRMsN5vUrm/nYZBGQWGCAfSoHjTRYk1XS7iOICWS5IkcDlgIsDcfoBQZ+KM0i6PG91sWQSwNL08lQRIpfbnkjvU3wh45a/vJY1geKARCSF5FIaYb8Fx6BeRgfUc+lWvU9MiuECToJEDBtrdsqcrkeuD6VVrC0k/b9xIUcQizRFYg7cl8kL6enIFBSfG2gXsmrWRlvCkk0s34fpA7LdYk3R8Huzfv/qORXrtmJBbr1yhl6Y6hTO0tt823POM5qs+LIs6ppJ6bth5vOPlQ9MfN9xnFW29YiNyO4U4/oaDxz4D3cnUaGKQvbiASSqwx0pmdgoi9WBUcnGMij4uWtzaftB44mktb6OLey/6GWMqMsP4WUYz7n+ufhLpFzO1jdqv4eG3haJmblrsMzHGPSNSeD7jjPpc/jFGW0e6C5J8nbv/AHq9vrQR/hvZTyTXN/cxtD11jjhjf5ljiXgt7Fic4pT8QdCN7rNtGrtHItnJJFIp/u5EfMbH6Z9PrXp1pnYme+0Z++Oap17n/wBorfjtYyc/96tBZPDr3Btojdqq3G38wKcrkeox798emcVVvgy2dOY//ETf+Ya7+PLySSa006GRomumYyyJwywxrlwh9GbgA/evOfh08unm2mWSQ29xeSWk0bnKg5xDIvs2cgn1xQe9UUUUGaKKKCBquppboGcOV9SqFtoAyzNjsoHqakJcoSQHUkYyNwyM9sj0zS/xFpsk8XTjZFDZDb1J7jyspBGGU4Yeh+lJbvwzIjXkyPvklGYgE5V1KshO5wDhlB4259ewoLWJlPZl/qKEuEOMOpyNwww5HuPp9aq7+DOXZZiC1t+H2kZUeTG4DIO4kckdxx7Vyt/BbCdJWkjwEcFVQgAuZyQnm4UdbA/k+vAXBnA5JAH1NL9e1UW0YcjOXCDLBRluFyzcDJwB9SPvSF/B8jwlJZ+oTtHIIG1eoApOSxGJO558o5qyX1qzIqxsFIdDyCcqrgsO47gEZ/zoJi1rvXOMjPtmtgKQXmhSPeJMrxiMOsjLsO9ikciDzbsAecHtnjFAw126eK3mkiVXdEZlVjgEgZ5IBrXQr9p4EkcRhyPMscgdVPtuAH09K211QbeZT+9Gy/qykD/OoPha2jSM7JFkYhA5TGAUjVAMAnBwvP8A/KCXDcy9dkPRZMZyrkOnbAZCDnP8WR9qmXNykeDI6pk4G5gMn2Ge578VXdLtUN9JOtxbvy6bUUbwX6eQ5D4yOl/Dk8c8U51bTzN0vl8kqyHcuchc9vY88H0oJcMiuoZGDKwyCDkEHsQRwa5Wt4khYKeVZlIIIOUxuwD3AyORxzXaCFUUKgCqowABgADsAKr2laDLFezXBkVkl3eTBzGMgp0z6Z53jsTtPpigfXlykS75GCqCASf9YgL/AFJArsCD2pb4hsGnt3iUqC235s4wHBYHHPIBH60aDpv4dHQbQplkdQowAJJCwGPfn0oJ0k6qRuZVz2yQM5OB/jxXQ1W/Enhn8VKX/Lz0TEpZSSpaVGJBHYYXHHOTVkxQcoJg27AIwxXn6e30rF1dRx7eo6Jk4XcwGSewGe5+lRtJsDEZiWB6kzSDAxgMFGDzyeO/1pV408OyXqKkcyxgK4YMhbdvA2kFWUjGDxnBzyDgUFkqNa38UjOiSI7pw6qwJX+YA8diP0NSAOKTaLozwTzyGRSkpBEaJtAO5iznk+dsgHGAducZJoGN1fxRtGskio0jbYwxwXbGcL7nAqTS7U7FpJLd1KjpSFyGBOQY2U4x2PmzmmAoNYnU8KQcex7f0rEsij5iB9yB2qt+DdDaAdRwqEqy7FTaeZnfLnJ3HzcHjuT68dvFnhw3m3mMbYplXem7DSoFVgDxxzkeuaCwRSBs7SDg4ODnkdx96iTX6rcxwlTveN3DYGAI2QEE98+cYH0NR9B0o25n+TbJKHRUBG0CKNMH0zlCePes3Oms17DcBhtjikjK85JlaMgg9uOn/jQdNev1treW4ZC4hRnIGM4UZbGfXGaj6NqqTPLF0zG8WxmUhcYlG5WBUkHPPscg8dieviawe4tJ4IyqtLG0YZs4XeME8cnANQfDGhNZtMo2dKQrIoUEFH2hZF7cpwCuTkZI7AUFhxRWaKAooooFHiqWRbWQwmUSfumJAzZ9Mgq3lzwSATg0knu9QHU3Rvs2+Xp7OoCRBnIKsvBMp43EgNwcLVyooKRczan0Y3QAloCWXaA6SrC+AQRjDPtOc9wBjBqVaS3+IfnYFRvLKoIyZccd92OnuyF9MAEsKttFBTRLqUlvHlTHMZAzBSoCII1JUkhtx3EjgDJzyAKfa40yoHgDMyMCYht/NB4K5b5cZByCOxppRQcLKNlRRI29wBubAG4+pwOBSLUL64W8RV3bOoihAmVdGVuq7PjgoQMcjtjncMWSq9qevSRXUduIVYylek28jcAT18+Q4Ma4YDPm3AcUDLXHdbaZo13uI2Krz5iFOBxzz9KUeDYjHFOo3GISkxMVwXDIrPhcDgOXUZ9v1qy1gig878MXV3Leq8ihIxtCiSAq7IYiZFBEQC4cD9/AxjzZBr0aq5o2rCW4eNLkSqgO5TGA2Q5RsOpA2hlIwVzx3Iqx0BVY8N63PdSudqCFNykgHJcSOoCsTggKqsWAwS2B2NWYmq94bsrFJHktAu+YEsQTyFcluD287kn1y1A01QzCMmDZvHP5gJBA5YcEYJHAPpnODjFa6HePNEJXXZvJZFxyEJ/L3ezFcEj0zU6RAQQexGD+tcrK0SGNI4xtRFCqPYKMAc89qDvWrVtWGoEXhe/uJlLThVO1coAwaN/N1A2QBjtjBPvnBFKPHuo3kbItmJiSoJ2RblAMqh+QjeYJuOCV9xuPFOtP14SzBAhCMgZHyPMeSVI7r5drDPo3p2qdqmpR26BpDgM6ovblnOFHPH/IGg5eHhJ+HTquZH58xQoSNx2ZVuchcDJwTjOBmmVR7C6WWNJEztdQwyMHBHGRXPUtTjgCmViNzbFwpJZiCQAFBOeDQVnxVeS/iY4/zBGJLd02xFg+Z/zt7gHaEAX+H5ucg8Wu7Hkfv8p7d+3pjnNJda8VQwW3XT83dE0sagN5lUAkthSUXlQWI4yKaahqKQRGWUlUGMkAnG5gBwoJ7kUCjwXdTtEEnydkUQ3lSpLlPzVO4kkqQMn3Y+1WOk1p4kgm3iFmdkRmKlGXOxirAFgBkMNpHcEjOM1J0XWI7qMPEf3VYgggjeoZe47EHuODQMaKKKAoxRRQFFFFAUUUUBRRRQFFFFAUUUUBS9tOT8QJ2LFwpRQW8q7sbiq+hOACf/2aYVXtV0Zp7hX2qojKssm479wPm8uOwXIHmA87ZBwKCwUNQKGoIVhpyQ7umCAzMxGeMu5Zj78lifp6VOqr6Dp90lyzSk7MSBsvuErNPuhZRnybUypGB3A5AzVoFBilmn2DJcXMrYxIy7PcKsYBH08248VprqSlrfpCTHXBkKMBhAjZ3ZPK52jAyf8AOqlrGrTQRWUMsrwyvA+9mJJRg0aB2ZAwYqX+U4U7uSMUHolFc7ePaqrknAxljknHqT6n610oCsGs1g0CHRJrTquLf+8dpC3lfgowWTuMJzt44z3570x1e3ieMCY7VVlYNu27WVgUIPvnH37etRdH050muJZNgMrjaEzjaowGOR87DGcceUVJ1aw6vTIba0cgkXjIJAIww9QQx+xwfSgl25G1dp3DAwc5yMcHPrUa/sBK0RLMvTfeMY8x2MuDkHjzE8Y5ArOlWIghSIEkIMZPr+np9qmUFcuPB8TxRxF5B04Gt9ykBmjfbuDeXHdFOQB2+pptf6eJoxGxYDcjZGM5jcMPTtlRmptFAmtPDyRsWVnztkXkggdaUyOe38R4+lZ0DQVtVwJHlOxI90m3O2JcIPKAPUnPck/anFFACiiigKKKKAooooCiiigKKKKAooooCiiigKqN3NqC3DxoGaPcdsm1MBZkwme2TC6sSPVWXuTxbTVRsfGO83OURhCocFH4dTLIh5YDkdPJOMZyBnGaC2RrgAE5OO59frW9QdKvxMrkAYWR4+DnOxsZz/8Aj0qdQFFFFAVylt0bG5VbByMgHB9xnsa60UBRRRQFYNZpH4o1s2qqVCMW3HazEFtiFiFAH05Y8Ac88AhI0iRjJdBhgCbCcEZHRjJOT38xYZHHGO4NNKrdnrUrpE0iBN9wqLhh5laPdnHm9cjGRnbnjOKslAUUUUBRRRQFFFFAUUUUBRRRQFFFFAUUUUBRRRQFFFFAUUUUGKhjT4vOOlHh87xsHn3Zzu45z9aKKDrZ2yRjbGqoM5woAHYegqRRRQFFFFAUUUUBRRRQFRryzjlAEsaOAcgOoOD2yMisUUBFZRqqqsaKqnIAUAA57gY4P1qUKKKAooooCiiigKKKKAooooCiiigK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9876" name="AutoShape 4" descr="data:image/jpeg;base64,/9j/4AAQSkZJRgABAQAAAQABAAD/2wCEAAkGBxQSERQUEhQWFRUXGCAZGBgYGB0gHhcfGRgeIhcgGRwdHiggHyAlIx0cIjEhJSosLjAuHCA0ODMsNy0tLisBCgoKBQUFDgUFDisZExkrKysrKysrKysrKysrKysrKysrKysrKysrKysrKysrKysrKysrKysrKysrKysrKysrK//AABEIAMMBAgMBIgACEQEDEQH/xAAcAAACAgMBAQAAAAAAAAAAAAAABQQGAQIDBwj/xABIEAACAQMDAgQEAwUEBgcJAAABAgMABBEFEiETMQYiQVEHMmFxFCOBFUJScpEkM6GxQ2KCorLhJTRTg5Kz8BZEZHN0dcHR8f/EABQBAQAAAAAAAAAAAAAAAAAAAAD/xAAUEQEAAAAAAAAAAAAAAAAAAAAA/9oADAMBAAIRAxEAPwD3GiiigKKKKAooooCiiigKKKKCPfXiQxtJIcKoyTgn7YA5JJwAByc1Aj8SW7NEoZy02dg6Un7pIYMduFKkEENjHrXXX7JpoGRMb8qy7sgEo6sASASAduM49aIraUtC8mzcofcFzgb8bQMjJwBgnjPfHoA53PiS2RWdpRhJDE20MxEgGSuFBOQOe3at28QW4/0q4xkHnBBjMgIOOfIpb7Cq7D4Pl5DzKVaVZXMYaNgdkiybWBJJO5Ru4yAe1a6x4auOoPwsdv0lUBFeRlIxbyQhcCNsgBwc59CKCxz+IbZM75VXCsxzntGqtIe3orqf9oVKt9QjePqqTswTkqy8DvkMAfT2qn3XgqRnuZNyFpUkRAcgIHt0QAEDjLqWJA7bfarPa2rm2MbrtYqy4MrS9wcZkdQx7+ooOdt4ltZFDLKCCSOQw5WPeQQQCPJ5hnuORmuo16DBbqDAzng8YiEhyMZzsIbHsaRXPg4Gy/DqSzuyF5XkfcCqqjMrDk4QFQnAIJB4Jzm68Ku080qvjeX2KXfaqvarEPJ8u7cucgZwe9BZhepvVNw3MpdR7qCAT/vL/WuN1q8MZIeRVI7j2wu45x28vP2qv+FvD1xBKsk7ghUdFTqySdMOIcASSAMwJjdue2/A4Fcbvw9NL1l4B68rhm7OssQCYwD8vCn+Sgt1vdJIm9DuU55H0JB/xBpc/ia1ChjMu0oJM8/KyO4Pb+GNz/s1tpWmvEiq0hypYkLjacyMw7rnsQDVduvBsrQyxiRMtLKyZHCxvbyxxJwP3TJn7ZoLfaXiSruRtwDMufqjFWHPsQRXfNUvXPCc0tqsMbIGFzJNkkgYlMpH7hOV6gOBg8cMDg0y0nSZ4rq4lYqUkI2jef4hkkbeCBxyW9gQKB/DMHAZSCD2IrpSzQIGSI7xtLSSOF/hDysyg/XBBx6ZpnQFFFFAUUUUBRRRQFFFFAUUUUCvxJraWVu1xKGZFKghACfO4UdyBxuzUW38XWsiyGOTcU6uFHd+gB1THn5gMgZ7ZpJ8aj/0Ldf93/5yUs8H+HTFYT3c8apNLbMscY7W8AjJjjGfU/Mx7knmgveg63DeQrNbuHRh3HdT6hh6MPUGuS69Gb1rLa3UWETlsDbtZyoGc5zke1eYw6WbDSbbVLF+lIttE1xFj8u5G1Qd6+j8/OPrUDx5rU0GvRTWxJm/CxBYArN198h3RnHbglt3+qPWg9cv/ElvBcw20r7JJwTHn5WwRxu9GOeB64rlr3iy1spYI7mTpmckISDt8uM7m7L3A5qifECymu9QtIkRNz2cjvbynIfDKShdT5GB+WQdmWt/FsS/i9ISeFnUW1zvhkPUdsW65QsCQz8d/cZoPU1bPaoerapFbRGWdxHGpALHsNzADOOwyRz6V538P7u6g0N7iL+1k7nt7cPnopnHTLnzMV5JXvxgVYvA7G808tczi76+7qDYFWPdw0IXGQF7ebn19qB5qOuRQy28Tkl7hisYUZztXcxPsoHc/UVx0fxRb3U1xBE+ZbdykiEYPBxke654zXnHwiCPfXAed5zap0bQuMfkdRgWX0bkBSw9sfQJbO1eXV7lbFSt4moPI0/OyODADrJ6PvbIC98g9qD2fRdciujOIt2YJmhfcMedMZx7jkc1F0/xXDNZSXihxFH1NwK+b8kkNgAnPy5Feb+GdWuLG61G4KiSwN/Kk+1TugPlIlA7lOQrD0xmjSmnbw5M9s8RTN0ZFkHDxsz5Kt+6QORkYPY4oPS9Q8TQw2QvX39Eoj8LlsSY2+X/AGhmmzTqCoJALfKMjJx3wPXFeTa/q8Vx4WfpkkxRQpIpBDIytHwQf0IPYgg1I8QPLDq4uJI+qTAv7PB4TK83Mffyzum7YxwDwOcYoL14q8Sw2ESyTZO51jVVxuYsccAkZx3P0FdNb8RQ2j26zEr+Ik6aHjAbGRuJPAPb7mvPPiLBaXtlFqkZZ23QpHljtjzcL1PJ2D91b7U5+JWmx3V3pUEy74pJpdwORkCEnuKCzXPiiBLxLLzNO0bSEIu4IqjPnx8ufTjnj3FQ4fHFtIbPpbnF27ohAA2GNcuJATlSO2MV08JeEINPEhiLu8rbnllO6Qj91S3fArzrx/4PYatZi1maAXkkhcD/AEb9PEzoO2XQkff/AAD07RvE0F0s7xE9OByjSEYRtqgsUb1Uds/T7V10XxBDdWwuYyRCdx3OpXhCQW59OCc+1U34l6S1towgs0ItoyonVPnMIP5m0+rE8sT3BP1prqmkpqGlQw2U3RtpFTlV5MIHmQfwsRxz7EGge6B4ggvbcXFu2+M59MEFTyCDyD9/cVp4Z8TW+oQia2fcvZgeGQ+zr6H/AD9M1558DNA6Vo1ykz7JhIrwnBXckhCuD3B2jBHrn7YrHwQteteKySLb/h0IdEJ33YLnBcHylVyFzjPb7gPcdL1qG4aZYmy0EhikHqrD6ex9DUHU/GFrALkyOcWuzrbQTsMpwg+p9SByMivK45LyO91C/wBOi3uLtrWWDkhwcCOQ5PdXPPoAfQZNKrnTJLaz8QQTSGV1Ns7v23SOwdz9sn+lB7VrPi+0tbQXckqmFgChQgmTPYIPU/5c5xU621mJ53gBIkSNJCp9UkztI9+QQfbj3FfO3i74fXUNil65RIyctbqzEWyyFcbMthix+YD19/S/6jYTSeI4mtpAkkVnE5DZCyR9XbKrY5+Vsj6gUHrOaW6XrsNxJPHE2Xt5OnKpGCpxx9wff6GvMrTxTqRtYr03UTRyXYhMHQGQpnKfOGz2HtnmkWpahJpt7qGpxMGIvWt3hY4WRWj3KR67lbn7frQe1Wmuwy3M1sjbpYAhkGOF6mdoz74GSPqK4L4otzfGxD/2gR9Qj0xntn+LHmx7V518JLKWO81EtKss0sEExfupeZXfuO6gnH6VX9PtnNza2yxumsx3jTXEzcqYzy7bseaNlwAv39+Q9/orWig2ooooK18RtGlvNOnt4NvUfbt3HA8sik5P2FOb61MlvJGCAzxsmfQFlIz9q5eIrl4rWaSMEsiMwC4ydoydu7jOO2a72Lt0UL7i2wFshQSdvOQPKDn0HFBU9Y8NTHQfwEe15hbpF3wpKbc4J9OD3rrYeGpF1c3jBCn4NIVPqHDebH6ev1pzo2uJcnCo6/lRy+bb2l3YXyk+YbDn07YzSpNUmi1GVJndoGMSxgRoFjaUNty27eclSOx7jtQSL3RpG1W3uht6UdvJG3PO52Urgf1/pXPXtDlm1LTrhNvTtut1Mnn8yMKm0evNTda8RJaywxyK2JWChhtwpZ1RcgnJ5YZwDgcmpmr6h0I9+xpPOqbVxnLuFB8xAwCRn6ZoEeleH5bS/laDb+DuMvJHnBhlH70Y9Q/qOOea6eK9LlWznj0+JUmuHAdlwu3qELLK3bJC/rU+71ORbKWcp0pEjdtr8gFM98YypxkduCO1d9F1RbmPqxg9MkhH4xIBxuTBPlJyBnB4oK1deHGtbjS3s4yUgDW0uMf3Tp8zZ9nUN9zUrwLokltJqDSqFM948iHjLIQNpOPru4+pqba+JkkuRbpFMSxkAk2rsxC22QklsgB8J2ySQQMcjUeMLf2kBKuwUphj05hEygZzu3kDHrkGgj+CvDklr+O62xhcXckygc+RwAA2R34ORS7SfB8sWjXFhmMSSCcJgnaBKzdPJxxwR6cU+8Q+IltGi3ozI6yMxVSzIIk3E7VHIxnJqZqOqpCiOwdhI6ooRckl/l49B9T29aCv634UefR/wIZFlMMaM3OMx7M5IGSPLj+lNfEWhvc2n4eOYwt5QZQoLADG/Zn5WIyAw7ZreXXFNkbuPO0x9RcqScexUHP9DU7U7wQxPIxUBRklmCjv6se1BV/GPhdjpP4SwjTMZjMSMcD8uRW5b3ODye5JqseJNE1ZVsp0IuLwXLyMP9Fb9WMKqqDg9NR3Pvn3r0LxLq62tu0hcKSQiEgEF3OFByyjH3YD61k69F+EW7O7pMivwjFsPjHkA3Z57UFa8D6TqFldSxXMpu7eVet1ycGOUkB0Ck52nuMccenNM/Emiyzahps6AGO3eUyEnBAeLauB680902/SZSyZG1ijBgQVZTggg/8ArBFU5fFNx+0Htd0blboRiPpMCYTCsjv1N20FN3PHIA4yRQN/HlhdXNr0LQqhlcJLIWwUiP8AeFRjkkcY47mm+laZHbW8cEK7UjTYo+w7n6nuT7muOuaytqqM6O29wg2gcEg43MxCqOMDJ5JAHJAqfNIVUkAtgE4GMnA7DPFBVfhXpMtrpkUNwnTkDSErkEjdIxGccdiKqfwv8G3SzRXF0vQS36ogQDEknWcljL/qjPCn7/f0vQr83FtDM0ZjMiB9hIO3cMjkcHiofh3xALkYZDHJ5iRg7WCSMjFGIG4ZH07j3oFHw80qaCTUjMjIJb15IycedCBhhj0pBrnhO6lfXdiE/ilgEOWADlFG/Bz6ducVetb8QxWrxo4ZnkBYBRk7UKhj35wXXgcnnAqXq+oLbwyTOGKxruIUZYgfwj1P0oK54/8AD095pLWsO3rERd2wPIyluf0Nb2WgzLrDXZ29I2Sw5zzvWTJGPbHrTDSfEyXExiEUyH8wZkVQCYXVZAMMTkblPbHPfIIEqK9c3kkPGxYY3HHO53kDZOeRhV4wPXvmgUxfDzTVkEq2qBw4cHc/DA5B+bGc0g0XwE7aneXN4A0BldoIiQVYyKFeRh77RtAP1q2jxJH+K/DbJdwfpl9o2BjF1FGd2eVB9PTnGRnXxXr34SJyiGSbpSSIgx2iXLM2SPKCV7c88UFW+G/gqXTLu/J88DhOgd3JVS5CkHsVyBnt61EXwFdyiS/aXpao0vUi8xKRovCQtjgqV7kf4859Mt33IrHuVBP6ildr4hie46ADAkyBXIG12hIEoHOcruHcDODjOKCRayz7F6kUQfaN+2Q43Y823KZxntRTHFFBmiiigj39ms0bxPko4KsASMg9xkEEfpXZVwMVtRQLdL0KC2Z2gjCFwA2CedudvBPpkgew47AVy/Yim7e4fa2VRUG05Qx7+Sd2D85xwMU3ooFOp+Hbe4lSWaPc6ABTuYcBw65CkA4ZQwznBqXqOnRzoElG5QyvjJHmRgyHgjswB/SpdFBF1GxSeJ4pASkilWAJBIIwRlSCM/StNN0uO3DLEu1WcuRkkBm+baCcLk84HGST61NooKx4e8OSW1zcStMrpMzNt6YDZZ8rl/mO1fLgk547YxU1vC9qbj8SYgZg/UDc8MIymR+h7ds89+adUUC7U9HjnIMm7hHThiBiVdr9vXHY+lbXWlJIsStuxEyuuGI5T5d3uPoan0UCz9hxfhfwvm6W3b8x3Yzn5hzXHxPayzQNDEsbCQFHLsRtVlxuGAd2D6cfenGaM0ELUdNSdAj5wGV1KnBVkOVKn0INcda01pbWSFGwzJtDMzf1LDzZ+vfNM6DQRrCySJSEB8zF2JJJLMckknk+32AFK5PCsJkaXdJ1DMJw+7lHVNnkyMBSnkK9iPrzT3NGaCBq+kR3MZjl3bDkMFYruDDDK2DyCD2NTOkNu3HGMY+mK6ZrGaCJpmnrbxJFHu2INq7mLHA7DcxJOO1cNM0SKBi0YbJBHmZmwGYswXJOAWJJx9PYUyzRmgh3mmRyujsDvjztZWZThsbgSpGVOBkHjgVnU9OS4ieKUEo4wwBIyM+6kGplGaBVbeH4I5RKisHDSMDvbGZyDLkE4OSoOMcY4xUlNNQTvOM9R0WNuTjahYrx2zlm5+tTKKBBc6ZIbxHVIREH6rvyJC6xNGOMbTkMvmyMBSMHPEnXPD0F4oE6k4Vlyrsp2yDEikqQSrYGR24HtTaig5wxBVVRnCgAZ+gpfb6DCk5nVTvO4jLEhTJt6hVScKW2rnHt9TTSigxRWaKAooooMGjNK/FUbNZzhFZm2cBfmJHsPeqgr3OJ5II51cB8FomU4kvdw2hlbP5ZJxtJHtnig9EoqkQ6lexuj3G8Rpah5AI87n2Hf8q8Pv2gKG9cbPUc9D1C7ZoElkuCVd1kb8OBufyMqyDpjZHsZiHG35RyTwQvdFUKK91LpQ9RZEkMnnCRqwI2p0wfLwjAuXbjawIBAxm6WrSHd1FVfMdu1i2V/dJyowT6jnHuaCTRWM0ZoM0UVjNBUPGPieS0nVVVSjQSMM/9tkC3XOezHcMY9qix+J5+vY7mURyQo8w2+rwTSEg5yuDEOMdiat93YRSEGSNXIx3APynI/oea4fsS3xjox4/lHpGYx/uEr9iRQU638Xzz6aJYniE5kkUsi70AjjeUcZ58gRT9TXbUPFNygkK7OFcrlf4bBZhnn+Mn9OKsN74UtJn3yQI52lcEDachQSR/FhVXPsMVxHgyyKoHt0lKKqBpBuYhF2rlj3OBjNBXL7xnciW6SNVxDHP5imcuhiMSgbhuwsmT77l5FW2W7kjsnlY5lSJ38yBeQpI3KCcenrXe40aBwweGMhwwbKjzCTHUz/NtXP2FdYtOjWIwhB0iCuzuMN3HPocmgqEmv3sdp12TdlzGhMWxm6kaiB2jLZUCY7D7qc1tqPiueNriNV80SXBDlPKxhijZADu75Y5HH+FW+eyjfYHRW6bBkBHykDCkfUZrlLpELbt0SHdu3ZHfqACTP8wAB+1At0jXjPc7ApQLES6OAHSQOuQcEjG1geCRyKg3niKXDshREH4jaXB/92IGW57Mwft6FfWrBp+kwwACGJI8AgbRjgtk/wBTzXOPRIgWyoYM7SAMAQpfBfbx2LKGOfUmgiaBrXUtYZZj55lL7URiEyx8h47pwpzg5U8DtSe88RTrNexqyfkBCnl5bquu4e35YJU4P76k49bfb2yxghFCgsWIHqzHLH7kkk/U1w/ZUP8A2SfvHsP9IwZ//EQCfqBQJtQ8XCK4nh6LsYoi+4HhyqK20cdyGHYk8Hj3kHxDmxN0EK7clkPJASTa4GOc8HGQD2yBU+fRrd3d3hjZ5F2OxQEsuMFWOORjjFatosOxUWNUVcYCgDhW3BTgfLuwSPXFAxFZrANGaDNFYzRmgzRRRQFFFFAUn1bxBHbyxxOGzJjBA45cLz6Dvnk04qPPZo7BmRWIxgkA4wQRj9QD+lBXIvGYIiJt5AHIzyp2K3R2Meec9ePgcjzd8c6QeOEZAwglJMvT2jk427iwwORj9OO/rTSPwzbLJE6xKvS3bFAG0M5QlsfxDYAD/wAqiiOwUyxiOPMTdV1EZJDccgAeY8gYXOMgUHCXxxAs9xBtfq26NJIPL8q+xzg5yvHpu5xg1IbxSq3Mdq8TrM8Zk25UgKvU3eYHBPk7dzuHHDYw97p5JB6JLxmQ5TgowcsScY5DSEg8nzcd63guLBOkqdLljGhC5AZGZdu7HBDMy8nksRyTyCV/iHE6wPFvCyTCPDR5L/3Wdp3DbjrA7jkYRuORWPjDqMlvYxSRbtwuovKrEF8MTtyOcHGKcx3NgBEqLEQSqRhIiQC0alB5VIXyKnfAwo9qQfGu0M1jBFnb1LuFCf5yw4/rn9KCu+EJr7UruTNzIsSuHunjdgu4fJbW/OAq/vuvLZ79iZt/4sax8QTiQMbWRIY5G3ErAzKemxHZQTwf659K9F8P6NFZ26W8C7Y4xge5PqzH1JPJNUT9lR3mrazbyKNr20Cn77SVbj1Bwf0oLt4tkK2N0ykgiCQgg8jyHkEVU/hL4rkuYEtrlCs8UEbq5bd142Xyvnvu4wwPr/QZ8O6s9zoE3VP50UM0Euf44lZefqRg/rSz4K6LMUW+uQq5tkt7dR36SHJZv5jj/wBYoI3/ALY3Ftrt7F5p7ffGGhBJkj3RIOpEvqgONyj3B+tO/ilcXaz6cljL0pnlkxliEbZHu2yDsVOPXtSzTPC0N3rOoysXSW3uYHjkQ4YflAuh9NrdjTj4g2azahpMT/K73CsB7NbkHFA88CeJhqNms+wo2Ski9wHX5tp9V9jXlmj67c39u2mW7zNO905nuCW/s0IkyPP7nGAoP09avfwsl6MU2nuFEtlIU4AG+NzuikwP4geT9K5fBdf7DKcAE3UxOP5qCxeKxt066UOVItpAGzgjEZ5z3zXP4fzl9Ms2ZtzG3j3EnJzsHf60v+KGg29zYzyTqS0EMrxsrMNp2E5wCA3YcHPatPhToEFtYQyQIVaeKOSU7mO5tncAkgdz2oOXxIv2in0rErxq14qvtYgMMdm9CCfQ1eK82+MWmLdPplvJkJLdFWI7jKHtwauvhnT5re2jinm/ESINvU27dwB8uRk8gYGc84oK38Kbx5Yr3qSPIUvpkUuxYhRt2gZ7D6DiuXxX1F4P2ayStEpv4hIQxUFOdwfHdcdweK0+D/8Ad6j/APcZ8f7tRPjfZrNHp0T52yX0aNjvhwwOP0NBePD2uRXsPWg3GMsyqxGN2xiCV91OODST4XalLcWTSTOZG68qgn+FZCFH2FWiytEhjSOJQiIoVVHZQOwFc9M06K3TpwosaZLbVHGWOWP6mgofiTxtJ+1bOygSVF/EBZ5SuFfyZ6akjnghifoK9Gqh/EEf9IaL/wDUt/wCr23Y0Hl3wz8azXMywStuAeZWkk+aRw5aJIsdwkYJYkeqj7uvit4iubO0c20LnKEm4VlxAdygEqRk5yaRfBLQAYmvZTvYySJApH9yvUbqY/1mbufYAVZvi0P+hr3/AOWP+NaCZ4D1m4urVXubdoH8oG5geqNineMAYBJPFIPif4jvLS5sFsl6hfqs8OB+asaqSMnkHBJGOc44ParpoI/s0Hp+Un/AKqPjBM63o30/Env7RrQWnw3rkV9bR3EJOxx2PdSDhlP1ByKaVwtbZIxtjRUXJOFAAyxJY4HqSST9TVW+GOszXdrLJO+9hcyopwBhVYbRwPT+tBcKKxRQZorjauxRS67GIG5Qc7T6jOBn712oA1XZPCcZluZRJKr3AwxUqNvy9vL5vlHDbgAWAxk1YjSttbQXBgKuCELGQgCPgAkbs5yAQe2PrQI08DruZWlkMIh6aKNgIJWVGY4QchZSqgcD1B4rtH4Gt0ECxvKiQP1EQFduTIH5ypxyO4wcEjNOv23beX+0Q+ZS6/mL5lX5mXnlRg5I4FbwarC6hkljZSNwIccjBOe/byt/4T7Ggg6P4YgtQBCCvmVz28zLGUy2BySDye5NT9R0yK4CCZA4R1kXPoyHKn9K0m1WNWQA7t7bcqykKQQPNzxyQPuQO5GempanFbp1J5FjTIXcxwMscKP1NBLpfbaLDHcTXCJiaYKJGyfMEGF4JwMfSuUviO1VEc3EWx5OkjBgQz5xtXHc5BrWPxLbG7ez6oFwgDGNgQSGGRsJGG4/hzig62ug28aTIkQCTszyrzh2cYcnn1HtUqxskhjSKJQkaKFVR2AHYVtdXKxo8jnCopZiATgKMngcniuWmajHcQxzQtujkUOpwRkHtweRQbW9jHG0jIgVpG3OQOXIUAE/oAP0rW602KSSKR0DPESY2PdCww2PuOKzFqEbSvErqZIwC6A8qG+UkfWo+q67b2zQrPKsZmbZHu7M3tnsPTv7igkR6fGsrTBFErKEZ8eYqp8oJ9hmsabpsVupSGNY1LFyFGAWY5Y/c1KpfBrcDtOqyDNucTZyBH5d3JPGMc5oJV9ZpNE8Ug3JIpRh7hhgjj6UWNmkMaRRLtRFCqo9AowBUa31qB7f8SsqmDaW6nZdq53HJ9Bg81KtLlJUWSNg6OAyspyGBHBB9qDhf6TDM8TyoGaF98ZOfK2MZH/OpmKjXeoRxNGkjhWlbbGD3cgZIH6DNSTQL9G0SG1EggTYJZWlfknc7/MeSfbt2rfU9IhuDEZow/SkEsef3XX5WH2rew1KKcOYXVwjmNtp+V1+ZT9RW91fRxsiyOqNI21AxALtjOFz3OPSgkUVHvb2OFd0rrGuQu5iAMscKMn1J4ruKCLd6ZFK8UkiBniJaMn9wkYJH1xUrFas4BAJAJ7D3+1Z3UEDQtFis4RDACqBmbBJPLsWbk/U1trukR3dvJbzZMcgw2Dg9weD+lSLS7SVQ8TrIh7MjBgcd8EcVrPfxIrs8iKqfOzMAE/mJOF7jv70HWCEIqqvAUAD7AYFL77Qopbq3un3dS3DiPBwv5gAbI9eBU9LhS20MpYAEgEZAPY49vrWJLtFdUZ1Dt8qlgC2O+B3NB2pZ4f0KGyjaOAEKztIcnJ3OctTLNaxShhlSCO2Qc9u/ag3orFFAAVmiigKqU2hXbyFzPEN7S7tsRyiSR7I9pZiGKhYzgrgktVsaqaYr3degpKyM69HEir5S/OzD5GF9PJnGO/NBLj8JDpGOSUsSsy7guP+sOrH5mY+Ur6k5Heifwp1JhO8xMnRMLYQBGDCTcdmeDmQEHOcJjJ3HKhY79mkCGXqpagMWkUIZTD5QAGI39Qbi4GMep7V2W01FTa7yZGWVzM6uApRpTxs3DgIeM7iNuODyQ7W3w/iQW46sp6EhkXJ+Zmkjdi+eW80ZP8Atn2FL/jjt/ZTB/lM0W7nBxuycfXHvTTR9GvAYWuZmco4J2OVBX8OoIddx3fmLnPryeMkVp8UbRpbWBVQv/a4CwAz5RJ5iQPT3NAr8AeGC5jvbqIRhFxZW2OLaM9mYesrdyx5/wAgtvfDseo6zqcUpZWjitzBKvDwNtJBQjkcnJHr/THq4qnaHp8i6zqMzRlY3jhVHxw5VTuwc8kduPYUEXwv4hkuNMuhd/8AWLUSwXBA+Yoh8wAx3HPYc5pJ8FdQdf7J1TNELWK4GcEwNJnfFkenYgHtzU17KeK/1thG5iltVdCFOHcRMuFx3PBzjntTj4VeHYrPToCkZSSaNJJiw8xYrnBzyAucAelBS9a1y4t/EVybdkZulEPwzcG5AUEqjeki7iwB78jntT/4oWEdxPpi3ETNCXm6gB7f2ctjynO7y5GPVTXSHw1Hc6tqRuIS0bJblHKFcOgJPTf3GFyV+1MfF8MjalpBUOUWaVnABKj8khWYjgdyBn3NBz+EV7PLpsbztvUswhZmy5iBwnVI43jBH2AzzVJh0+e81bUrAbltnuFlupASCY1TyxD+ckfoD+t78PWD2N/PbohNpcA3ERAJEMgIEyMTwAxIZR/NXLwBbFbvVmYMC15xkHkCMFcZ9OaDj8U7+Sy0txBDGYTGYX8+0xK67IzGuMNgnt9P6cPgzrkl1ZKBEkdvAiQxnfud2RR1Cw/dHt604+I3h2G7s5TIhd4YpWi+bhzGQDtBwx7YBB5rT4caDFBawzrD0p5reITdxkonGV7A8nPGfegqnxB1Sa11awkuzGLETF45FU7oyY9rK/PIyd2cdj9K9UhlDqGUhlIBBByCD2IPtVM+Imli4udMR4+pF+JbqDbuXaYm+bjAHpzVxtbZYkVI1CogCqoGAoUYAA9ABQUv4SpiK+PvqFx/xLSv4s6uVutMitwJrpbnqLCGwThcDd/CCT3PoDTn4WRMsN5vUrm/nYZBGQWGCAfSoHjTRYk1XS7iOICWS5IkcDlgIsDcfoBQZ+KM0i6PG91sWQSwNL08lQRIpfbnkjvU3wh45a/vJY1geKARCSF5FIaYb8Fx6BeRgfUc+lWvU9MiuECToJEDBtrdsqcrkeuD6VVrC0k/b9xIUcQizRFYg7cl8kL6enIFBSfG2gXsmrWRlvCkk0s34fpA7LdYk3R8Huzfv/qORXrtmJBbr1yhl6Y6hTO0tt823POM5qs+LIs6ppJ6bth5vOPlQ9MfN9xnFW29YiNyO4U4/oaDxz4D3cnUaGKQvbiASSqwx0pmdgoi9WBUcnGMij4uWtzaftB44mktb6OLey/6GWMqMsP4WUYz7n+ufhLpFzO1jdqv4eG3haJmblrsMzHGPSNSeD7jjPpc/jFGW0e6C5J8nbv/AHq9vrQR/hvZTyTXN/cxtD11jjhjf5ljiXgt7Fic4pT8QdCN7rNtGrtHItnJJFIp/u5EfMbH6Z9PrXp1pnYme+0Z++Oap17n/wBorfjtYyc/96tBZPDr3Btojdqq3G38wKcrkeox798emcVVvgy2dOY//ETf+Ya7+PLySSa006GRomumYyyJwywxrlwh9GbgA/evOfh08unm2mWSQ29xeSWk0bnKg5xDIvs2cgn1xQe9UUUUGaKKKCBquppboGcOV9SqFtoAyzNjsoHqakJcoSQHUkYyNwyM9sj0zS/xFpsk8XTjZFDZDb1J7jyspBGGU4Yeh+lJbvwzIjXkyPvklGYgE5V1KshO5wDhlB4259ewoLWJlPZl/qKEuEOMOpyNwww5HuPp9aq7+DOXZZiC1t+H2kZUeTG4DIO4kckdxx7Vyt/BbCdJWkjwEcFVQgAuZyQnm4UdbA/k+vAXBnA5JAH1NL9e1UW0YcjOXCDLBRluFyzcDJwB9SPvSF/B8jwlJZ+oTtHIIG1eoApOSxGJO558o5qyX1qzIqxsFIdDyCcqrgsO47gEZ/zoJi1rvXOMjPtmtgKQXmhSPeJMrxiMOsjLsO9ikciDzbsAecHtnjFAw126eK3mkiVXdEZlVjgEgZ5IBrXQr9p4EkcRhyPMscgdVPtuAH09K211QbeZT+9Gy/qykD/OoPha2jSM7JFkYhA5TGAUjVAMAnBwvP8A/KCXDcy9dkPRZMZyrkOnbAZCDnP8WR9qmXNykeDI6pk4G5gMn2Ge578VXdLtUN9JOtxbvy6bUUbwX6eQ5D4yOl/Dk8c8U51bTzN0vl8kqyHcuchc9vY88H0oJcMiuoZGDKwyCDkEHsQRwa5Wt4khYKeVZlIIIOUxuwD3AyORxzXaCFUUKgCqowABgADsAKr2laDLFezXBkVkl3eTBzGMgp0z6Z53jsTtPpigfXlykS75GCqCASf9YgL/AFJArsCD2pb4hsGnt3iUqC235s4wHBYHHPIBH60aDpv4dHQbQplkdQowAJJCwGPfn0oJ0k6qRuZVz2yQM5OB/jxXQ1W/Enhn8VKX/Lz0TEpZSSpaVGJBHYYXHHOTVkxQcoJg27AIwxXn6e30rF1dRx7eo6Jk4XcwGSewGe5+lRtJsDEZiWB6kzSDAxgMFGDzyeO/1pV408OyXqKkcyxgK4YMhbdvA2kFWUjGDxnBzyDgUFkqNa38UjOiSI7pw6qwJX+YA8diP0NSAOKTaLozwTzyGRSkpBEaJtAO5iznk+dsgHGAducZJoGN1fxRtGskio0jbYwxwXbGcL7nAqTS7U7FpJLd1KjpSFyGBOQY2U4x2PmzmmAoNYnU8KQcex7f0rEsij5iB9yB2qt+DdDaAdRwqEqy7FTaeZnfLnJ3HzcHjuT68dvFnhw3m3mMbYplXem7DSoFVgDxxzkeuaCwRSBs7SDg4ODnkdx96iTX6rcxwlTveN3DYGAI2QEE98+cYH0NR9B0o25n+TbJKHRUBG0CKNMH0zlCePes3Oms17DcBhtjikjK85JlaMgg9uOn/jQdNev1treW4ZC4hRnIGM4UZbGfXGaj6NqqTPLF0zG8WxmUhcYlG5WBUkHPPscg8dieviawe4tJ4IyqtLG0YZs4XeME8cnANQfDGhNZtMo2dKQrIoUEFH2hZF7cpwCuTkZI7AUFhxRWaKAooooFHiqWRbWQwmUSfumJAzZ9Mgq3lzwSATg0knu9QHU3Rvs2+Xp7OoCRBnIKsvBMp43EgNwcLVyooKRczan0Y3QAloCWXaA6SrC+AQRjDPtOc9wBjBqVaS3+IfnYFRvLKoIyZccd92OnuyF9MAEsKttFBTRLqUlvHlTHMZAzBSoCII1JUkhtx3EjgDJzyAKfa40yoHgDMyMCYht/NB4K5b5cZByCOxppRQcLKNlRRI29wBubAG4+pwOBSLUL64W8RV3bOoihAmVdGVuq7PjgoQMcjtjncMWSq9qevSRXUduIVYylek28jcAT18+Q4Ma4YDPm3AcUDLXHdbaZo13uI2Krz5iFOBxzz9KUeDYjHFOo3GISkxMVwXDIrPhcDgOXUZ9v1qy1gig878MXV3Leq8ihIxtCiSAq7IYiZFBEQC4cD9/AxjzZBr0aq5o2rCW4eNLkSqgO5TGA2Q5RsOpA2hlIwVzx3Iqx0BVY8N63PdSudqCFNykgHJcSOoCsTggKqsWAwS2B2NWYmq94bsrFJHktAu+YEsQTyFcluD287kn1y1A01QzCMmDZvHP5gJBA5YcEYJHAPpnODjFa6HePNEJXXZvJZFxyEJ/L3ezFcEj0zU6RAQQexGD+tcrK0SGNI4xtRFCqPYKMAc89qDvWrVtWGoEXhe/uJlLThVO1coAwaN/N1A2QBjtjBPvnBFKPHuo3kbItmJiSoJ2RblAMqh+QjeYJuOCV9xuPFOtP14SzBAhCMgZHyPMeSVI7r5drDPo3p2qdqmpR26BpDgM6ovblnOFHPH/IGg5eHhJ+HTquZH58xQoSNx2ZVuchcDJwTjOBmmVR7C6WWNJEztdQwyMHBHGRXPUtTjgCmViNzbFwpJZiCQAFBOeDQVnxVeS/iY4/zBGJLd02xFg+Z/zt7gHaEAX+H5ucg8Wu7Hkfv8p7d+3pjnNJda8VQwW3XT83dE0sagN5lUAkthSUXlQWI4yKaahqKQRGWUlUGMkAnG5gBwoJ7kUCjwXdTtEEnydkUQ3lSpLlPzVO4kkqQMn3Y+1WOk1p4kgm3iFmdkRmKlGXOxirAFgBkMNpHcEjOM1J0XWI7qMPEf3VYgggjeoZe47EHuODQMaKKKAoxRRQFFFFAUUUUBRRRQFFFFAUUUUBS9tOT8QJ2LFwpRQW8q7sbiq+hOACf/2aYVXtV0Zp7hX2qojKssm479wPm8uOwXIHmA87ZBwKCwUNQKGoIVhpyQ7umCAzMxGeMu5Zj78lifp6VOqr6Dp90lyzSk7MSBsvuErNPuhZRnybUypGB3A5AzVoFBilmn2DJcXMrYxIy7PcKsYBH08248VprqSlrfpCTHXBkKMBhAjZ3ZPK52jAyf8AOqlrGrTQRWUMsrwyvA+9mJJRg0aB2ZAwYqX+U4U7uSMUHolFc7ePaqrknAxljknHqT6n610oCsGs1g0CHRJrTquLf+8dpC3lfgowWTuMJzt44z3570x1e3ieMCY7VVlYNu27WVgUIPvnH37etRdH050muJZNgMrjaEzjaowGOR87DGcceUVJ1aw6vTIba0cgkXjIJAIww9QQx+xwfSgl25G1dp3DAwc5yMcHPrUa/sBK0RLMvTfeMY8x2MuDkHjzE8Y5ArOlWIghSIEkIMZPr+np9qmUFcuPB8TxRxF5B04Gt9ykBmjfbuDeXHdFOQB2+pptf6eJoxGxYDcjZGM5jcMPTtlRmptFAmtPDyRsWVnztkXkggdaUyOe38R4+lZ0DQVtVwJHlOxI90m3O2JcIPKAPUnPck/anFFACiiigKKKKAooooCiiigKKKKAooooCiiigKqN3NqC3DxoGaPcdsm1MBZkwme2TC6sSPVWXuTxbTVRsfGO83OURhCocFH4dTLIh5YDkdPJOMZyBnGaC2RrgAE5OO59frW9QdKvxMrkAYWR4+DnOxsZz/8Aj0qdQFFFFAVylt0bG5VbByMgHB9xnsa60UBRRRQFYNZpH4o1s2qqVCMW3HazEFtiFiFAH05Y8Ac88AhI0iRjJdBhgCbCcEZHRjJOT38xYZHHGO4NNKrdnrUrpE0iBN9wqLhh5laPdnHm9cjGRnbnjOKslAUUUUBRRRQFFFFAUUUUBRRRQFFFFAUUUUBRRRQFFFFAUUUUGKhjT4vOOlHh87xsHn3Zzu45z9aKKDrZ2yRjbGqoM5woAHYegqRRRQFFFFAUUUUBRRRQFRryzjlAEsaOAcgOoOD2yMisUUBFZRqqqsaKqnIAUAA57gY4P1qUKKKAooooCiiigKKKKAooooCiiigK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9878" name="Picture 6" descr="http://narodworld.ru/wp-content/uploads/2013/04/Runi.jpg"/>
          <p:cNvPicPr>
            <a:picLocks noChangeAspect="1" noChangeArrowheads="1"/>
          </p:cNvPicPr>
          <p:nvPr/>
        </p:nvPicPr>
        <p:blipFill>
          <a:blip r:embed="rId2" cstate="print"/>
          <a:srcRect/>
          <a:stretch>
            <a:fillRect/>
          </a:stretch>
        </p:blipFill>
        <p:spPr bwMode="auto">
          <a:xfrm>
            <a:off x="395536" y="404664"/>
            <a:ext cx="8208912" cy="554461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42910" y="500042"/>
            <a:ext cx="7000924" cy="2357454"/>
          </a:xfrm>
          <a:prstGeom prst="rect">
            <a:avLst/>
          </a:prstGeom>
          <a:ln w="6350" cap="rnd">
            <a:noFill/>
          </a:ln>
        </p:spPr>
        <p:txBody>
          <a:bodyPr vert="horz" rtlCol="0" anchor="b" anchorCtr="0">
            <a:normAutofit fontScale="90000" lnSpcReduction="20000"/>
          </a:bodyPr>
          <a:lstStyle/>
          <a:p>
            <a:pPr algn="ctr">
              <a:spcBef>
                <a:spcPct val="0"/>
              </a:spcBef>
            </a:pPr>
            <a:r>
              <a:rPr lang="kk-KZ" sz="53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anasoft Telling.kz" pitchFamily="34" charset="-52"/>
              </a:rPr>
              <a:t>Көне жазба ескерткіштері</a:t>
            </a:r>
            <a:endParaRPr lang="ru-RU" sz="53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anasoft Telling.kz" pitchFamily="34" charset="-52"/>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13314" name="Picture 2" descr="C:\Users\Галым\Desktop\2 иностр яз\200px-Beowulf.firstpage.jpeg"/>
          <p:cNvPicPr>
            <a:picLocks noChangeAspect="1" noChangeArrowheads="1"/>
          </p:cNvPicPr>
          <p:nvPr/>
        </p:nvPicPr>
        <p:blipFill>
          <a:blip r:embed="rId4" cstate="print"/>
          <a:srcRect/>
          <a:stretch>
            <a:fillRect/>
          </a:stretch>
        </p:blipFill>
        <p:spPr bwMode="auto">
          <a:xfrm>
            <a:off x="642910" y="2857496"/>
            <a:ext cx="2144285" cy="3398841"/>
          </a:xfrm>
          <a:prstGeom prst="rect">
            <a:avLst/>
          </a:prstGeom>
          <a:noFill/>
        </p:spPr>
      </p:pic>
      <p:pic>
        <p:nvPicPr>
          <p:cNvPr id="13315" name="Picture 3" descr="C:\Users\Галым\Desktop\2 иностр яз\30_01_1.png"/>
          <p:cNvPicPr>
            <a:picLocks noChangeAspect="1" noChangeArrowheads="1"/>
          </p:cNvPicPr>
          <p:nvPr/>
        </p:nvPicPr>
        <p:blipFill>
          <a:blip r:embed="rId5" cstate="print"/>
          <a:srcRect/>
          <a:stretch>
            <a:fillRect/>
          </a:stretch>
        </p:blipFill>
        <p:spPr bwMode="auto">
          <a:xfrm>
            <a:off x="3357554" y="2857496"/>
            <a:ext cx="2689241" cy="3405085"/>
          </a:xfrm>
          <a:prstGeom prst="rect">
            <a:avLst/>
          </a:prstGeom>
          <a:noFill/>
        </p:spPr>
      </p:pic>
      <p:pic>
        <p:nvPicPr>
          <p:cNvPr id="13316" name="Picture 4" descr="C:\Users\Галым\Desktop\2 иностр яз\250px-Rökstenen.jpg"/>
          <p:cNvPicPr>
            <a:picLocks noChangeAspect="1" noChangeArrowheads="1"/>
          </p:cNvPicPr>
          <p:nvPr/>
        </p:nvPicPr>
        <p:blipFill>
          <a:blip r:embed="rId6" cstate="print"/>
          <a:srcRect b="3097"/>
          <a:stretch>
            <a:fillRect/>
          </a:stretch>
        </p:blipFill>
        <p:spPr bwMode="auto">
          <a:xfrm>
            <a:off x="6572264" y="2857496"/>
            <a:ext cx="2015152" cy="34290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419872" y="530352"/>
            <a:ext cx="5266928" cy="5130896"/>
          </a:xfrm>
        </p:spPr>
        <p:txBody>
          <a:bodyPr>
            <a:normAutofit fontScale="85000" lnSpcReduction="20000"/>
          </a:bodyPr>
          <a:lstStyle/>
          <a:p>
            <a:pPr eaLnBrk="1" hangingPunct="1">
              <a:lnSpc>
                <a:spcPct val="90000"/>
              </a:lnSpc>
              <a:buFontTx/>
              <a:buNone/>
            </a:pPr>
            <a:r>
              <a:rPr lang="kk-KZ" sz="2800" dirty="0" smtClean="0"/>
              <a:t>Германдықтардың руникалық әліппбиі оларды тағы «старшие руны» «аға рундар» деп атап, ол 24 белгілерден тұрған. Бірінші алыт әріп бойынша футарк деген атқа ие болған. ыБұл белгілер вертикалды және көлбеу сызықты комбинациялардан тұрады. </a:t>
            </a:r>
          </a:p>
          <a:p>
            <a:pPr eaLnBrk="1" hangingPunct="1">
              <a:lnSpc>
                <a:spcPct val="90000"/>
              </a:lnSpc>
              <a:buFontTx/>
              <a:buNone/>
            </a:pPr>
            <a:r>
              <a:rPr lang="kk-KZ" sz="2800" dirty="0" smtClean="0"/>
              <a:t>Рундарды алғашқысында сиқырлық, табынушылық мақсатта пайдаланылған. Рундарды білу пірлердің кәсіби құпиялары болған, оны олар ұрпақтан ұрпаққа таратып отырған. </a:t>
            </a:r>
            <a:endParaRPr lang="ru-RU" sz="2800"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0" y="836712"/>
            <a:ext cx="3133554" cy="40005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02920" y="530352"/>
            <a:ext cx="5941288" cy="4187952"/>
          </a:xfrm>
        </p:spPr>
        <p:txBody>
          <a:bodyPr/>
          <a:lstStyle/>
          <a:p>
            <a:pPr eaLnBrk="1" hangingPunct="1">
              <a:buFontTx/>
              <a:buNone/>
            </a:pPr>
            <a:r>
              <a:rPr lang="kk-KZ" dirty="0" smtClean="0"/>
              <a:t>Осыған дейін Солтүстік және Балтық теңізінің жағалауларында басқа этникалық топтар мекендеген. </a:t>
            </a:r>
            <a:endParaRPr lang="ru-RU" dirty="0" smtClean="0"/>
          </a:p>
          <a:p>
            <a:pPr eaLnBrk="1" hangingPunct="1">
              <a:buFontTx/>
              <a:buNone/>
            </a:pPr>
            <a:r>
              <a:rPr lang="kk-KZ" dirty="0" smtClean="0"/>
              <a:t>Археологиялық деректер бойынша, бұл </a:t>
            </a:r>
            <a:r>
              <a:rPr lang="kk-KZ" smtClean="0"/>
              <a:t>топтар финдер </a:t>
            </a:r>
            <a:r>
              <a:rPr lang="kk-KZ" dirty="0" smtClean="0"/>
              <a:t>мен лапландықтар делінеді.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5868144" y="836712"/>
            <a:ext cx="3000365" cy="427552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02920" y="530352"/>
            <a:ext cx="5869280" cy="5562944"/>
          </a:xfrm>
        </p:spPr>
        <p:txBody>
          <a:bodyPr>
            <a:normAutofit fontScale="92500" lnSpcReduction="10000"/>
          </a:bodyPr>
          <a:lstStyle/>
          <a:p>
            <a:pPr eaLnBrk="1" hangingPunct="1">
              <a:lnSpc>
                <a:spcPct val="80000"/>
              </a:lnSpc>
            </a:pPr>
            <a:r>
              <a:rPr lang="kk-KZ" sz="2800" dirty="0" smtClean="0"/>
              <a:t>9 ғ-да аға рундарды кіші рундар алмастырды.  Ол екі түрлі әліппбидің вариантынан тұрдады: норвежтік және даттық. Оның аға руннан ерекшелігі, онда 16 әріп бар. </a:t>
            </a:r>
          </a:p>
          <a:p>
            <a:pPr eaLnBrk="1" hangingPunct="1">
              <a:lnSpc>
                <a:spcPct val="80000"/>
              </a:lnSpc>
            </a:pPr>
            <a:r>
              <a:rPr lang="kk-KZ" sz="2800" dirty="0" smtClean="0"/>
              <a:t>Христиан дінінің келуінен бастап, германдықтар латын тілімен танысады, ал готтар грек тілімен. Сқйтіп Франк мемлекетінде, Британ жерінде рун жазбасы ығыстырылып шықты да, ал Скандинавия жерінде әлі күнге дейін руна жазбалары пайдаланды. Көбінесе мемлекеттік құжаттарда да қолданыла бастады. </a:t>
            </a:r>
            <a:endParaRPr lang="ru-RU" sz="2800" dirty="0" smtClean="0"/>
          </a:p>
        </p:txBody>
      </p:sp>
      <p:pic>
        <p:nvPicPr>
          <p:cNvPr id="3" name="Picture 2" descr="C:\Users\Галым\Desktop\2 иностр яз\200px-Beowulf.firstpage.jpeg"/>
          <p:cNvPicPr>
            <a:picLocks noChangeAspect="1" noChangeArrowheads="1"/>
          </p:cNvPicPr>
          <p:nvPr/>
        </p:nvPicPr>
        <p:blipFill>
          <a:blip r:embed="rId2" cstate="print"/>
          <a:srcRect/>
          <a:stretch>
            <a:fillRect/>
          </a:stretch>
        </p:blipFill>
        <p:spPr bwMode="auto">
          <a:xfrm>
            <a:off x="6372200" y="620688"/>
            <a:ext cx="2144285" cy="339884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707904" y="530352"/>
            <a:ext cx="4978896" cy="5274912"/>
          </a:xfrm>
        </p:spPr>
        <p:txBody>
          <a:bodyPr/>
          <a:lstStyle/>
          <a:p>
            <a:pPr eaLnBrk="1" hangingPunct="1">
              <a:buFontTx/>
              <a:buNone/>
            </a:pPr>
            <a:r>
              <a:rPr lang="kk-KZ" dirty="0" smtClean="0"/>
              <a:t>6-11 ғасырда латын тілінің дәуірі келді. Христиан діні келді, ерте феодалдық қоғам құрылысы, латын тілінің басқа роман, герман тлдеріне билік жүргізді.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83568" y="908720"/>
            <a:ext cx="3133554" cy="40005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203848" y="530352"/>
            <a:ext cx="5482952" cy="4187952"/>
          </a:xfrm>
        </p:spPr>
        <p:txBody>
          <a:bodyPr>
            <a:normAutofit fontScale="92500"/>
          </a:bodyPr>
          <a:lstStyle/>
          <a:p>
            <a:pPr eaLnBrk="1" hangingPunct="1">
              <a:buFontTx/>
              <a:buNone/>
            </a:pPr>
            <a:r>
              <a:rPr lang="kk-KZ" dirty="0" smtClean="0"/>
              <a:t>Осы жергілікті тайпалармен келімсек үндіеуропа тайпалары араласып герман тайпаларының негізіне жол салған. </a:t>
            </a:r>
            <a:endParaRPr lang="ru-RU" dirty="0" smtClean="0"/>
          </a:p>
          <a:p>
            <a:pPr eaLnBrk="1" hangingPunct="1">
              <a:buFontTx/>
              <a:buNone/>
            </a:pPr>
            <a:r>
              <a:rPr lang="kk-KZ" dirty="0" smtClean="0"/>
              <a:t>Осы аралас үндіеуропа тілдерінің ішінен герман тайпалары бөлініп шығып герман тілінің негіз тілінің қалыптасуына тиек болды.</a:t>
            </a:r>
            <a:endParaRPr lang="ru-RU" dirty="0" smtClean="0"/>
          </a:p>
          <a:p>
            <a:pPr eaLnBrk="1" hangingPunct="1">
              <a:buFontTx/>
              <a:buNone/>
            </a:pP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0" y="620688"/>
            <a:ext cx="3133554" cy="40005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502920" y="530352"/>
            <a:ext cx="5509240" cy="4187952"/>
          </a:xfrm>
        </p:spPr>
        <p:txBody>
          <a:bodyPr>
            <a:normAutofit fontScale="92500" lnSpcReduction="10000"/>
          </a:bodyPr>
          <a:lstStyle/>
          <a:p>
            <a:pPr eaLnBrk="1" hangingPunct="1">
              <a:buFontTx/>
              <a:buNone/>
            </a:pPr>
            <a:r>
              <a:rPr lang="kk-KZ" dirty="0" smtClean="0"/>
              <a:t>Герман тайпалары орталық Еуропаның солтүстүгіндегі Элба мен Одер өзендерінің ортасында Скандинавияның оңтүстүгінде, сонымен қатар Ютландия түбегінде мекендеген тайпалар еді.</a:t>
            </a:r>
            <a:endParaRPr lang="en-US" dirty="0" smtClean="0"/>
          </a:p>
          <a:p>
            <a:pPr eaLnBrk="1" hangingPunct="1">
              <a:buFontTx/>
              <a:buNone/>
            </a:pPr>
            <a:r>
              <a:rPr lang="kk-KZ" dirty="0" smtClean="0"/>
              <a:t>Археологиялық деректер герман тайпалары б.з</a:t>
            </a:r>
            <a:r>
              <a:rPr lang="en-US" dirty="0" smtClean="0"/>
              <a:t>.</a:t>
            </a:r>
            <a:r>
              <a:rPr lang="kk-KZ" dirty="0" smtClean="0"/>
              <a:t>д</a:t>
            </a:r>
            <a:r>
              <a:rPr lang="en-US" dirty="0" smtClean="0"/>
              <a:t>.</a:t>
            </a:r>
            <a:r>
              <a:rPr lang="kk-KZ" dirty="0" smtClean="0"/>
              <a:t> неолит кезеңінің бас кезінде мекендеген.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5724128" y="836712"/>
            <a:ext cx="3000365" cy="42755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1051560"/>
          </a:xfrm>
        </p:spPr>
        <p:txBody>
          <a:bodyPr>
            <a:normAutofit fontScale="90000"/>
          </a:bodyPr>
          <a:lstStyle/>
          <a:p>
            <a:pPr algn="ctr"/>
            <a:r>
              <a:rPr lang="kk-KZ" dirty="0" smtClean="0"/>
              <a:t>Көне германдықтардың таралу аймағы</a:t>
            </a:r>
            <a:endParaRPr lang="ru-RU" dirty="0"/>
          </a:p>
        </p:txBody>
      </p:sp>
      <p:pic>
        <p:nvPicPr>
          <p:cNvPr id="149506" name="Picture 2" descr="http://rud.exdat.com/pars_docs/tw_refs/650/649737/649737_html_m1ccb5540.jpg"/>
          <p:cNvPicPr>
            <a:picLocks noChangeAspect="1" noChangeArrowheads="1"/>
          </p:cNvPicPr>
          <p:nvPr/>
        </p:nvPicPr>
        <p:blipFill>
          <a:blip r:embed="rId2" cstate="print"/>
          <a:srcRect/>
          <a:stretch>
            <a:fillRect/>
          </a:stretch>
        </p:blipFill>
        <p:spPr bwMode="auto">
          <a:xfrm>
            <a:off x="251520" y="1700808"/>
            <a:ext cx="8424936" cy="48245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endParaRPr lang="ru-RU" dirty="0" smtClean="0"/>
          </a:p>
        </p:txBody>
      </p:sp>
      <p:sp>
        <p:nvSpPr>
          <p:cNvPr id="6147" name="Содержимое 2"/>
          <p:cNvSpPr>
            <a:spLocks noGrp="1"/>
          </p:cNvSpPr>
          <p:nvPr>
            <p:ph idx="1"/>
          </p:nvPr>
        </p:nvSpPr>
        <p:spPr>
          <a:xfrm>
            <a:off x="3059832" y="530352"/>
            <a:ext cx="5626968" cy="4187952"/>
          </a:xfrm>
        </p:spPr>
        <p:txBody>
          <a:bodyPr/>
          <a:lstStyle/>
          <a:p>
            <a:pPr eaLnBrk="1" hangingPunct="1">
              <a:buFontTx/>
              <a:buNone/>
            </a:pPr>
            <a:r>
              <a:rPr lang="ru-RU" b="1" dirty="0" smtClean="0"/>
              <a:t>Неолит</a:t>
            </a:r>
            <a:r>
              <a:rPr lang="ru-RU" dirty="0" smtClean="0"/>
              <a:t>, </a:t>
            </a:r>
            <a:r>
              <a:rPr lang="ru-RU" dirty="0" err="1" smtClean="0"/>
              <a:t>жаңа тас</a:t>
            </a:r>
            <a:r>
              <a:rPr lang="ru-RU" dirty="0" smtClean="0"/>
              <a:t> </a:t>
            </a:r>
            <a:r>
              <a:rPr lang="ru-RU" dirty="0" err="1" smtClean="0"/>
              <a:t>дәуірі </a:t>
            </a:r>
            <a:r>
              <a:rPr lang="ru-RU" dirty="0" smtClean="0"/>
              <a:t>(грек. </a:t>
            </a:r>
            <a:r>
              <a:rPr lang="en-US" dirty="0" err="1" smtClean="0"/>
              <a:t>neos</a:t>
            </a:r>
            <a:r>
              <a:rPr lang="en-US" dirty="0" smtClean="0"/>
              <a:t> – </a:t>
            </a:r>
            <a:r>
              <a:rPr lang="ru-RU" dirty="0" err="1" smtClean="0"/>
              <a:t>жаңа және</a:t>
            </a:r>
            <a:r>
              <a:rPr lang="ru-RU" dirty="0" smtClean="0"/>
              <a:t> </a:t>
            </a:r>
            <a:r>
              <a:rPr lang="en-US" dirty="0" smtClean="0"/>
              <a:t>l</a:t>
            </a:r>
            <a:r>
              <a:rPr lang="ru-RU" dirty="0" err="1" smtClean="0"/>
              <a:t>і</a:t>
            </a:r>
            <a:r>
              <a:rPr lang="en-US" dirty="0" err="1" smtClean="0"/>
              <a:t>thos</a:t>
            </a:r>
            <a:r>
              <a:rPr lang="en-US" dirty="0" smtClean="0"/>
              <a:t> – </a:t>
            </a:r>
            <a:r>
              <a:rPr lang="ru-RU" dirty="0" err="1" smtClean="0"/>
              <a:t>тас</a:t>
            </a:r>
            <a:r>
              <a:rPr lang="ru-RU" dirty="0" smtClean="0"/>
              <a:t>) – </a:t>
            </a:r>
            <a:r>
              <a:rPr lang="ru-RU" dirty="0" err="1" smtClean="0"/>
              <a:t>шамамен</a:t>
            </a:r>
            <a:r>
              <a:rPr lang="ru-RU" dirty="0" smtClean="0"/>
              <a:t> </a:t>
            </a:r>
            <a:r>
              <a:rPr lang="ru-RU" dirty="0" err="1" smtClean="0"/>
              <a:t>б.з.б</a:t>
            </a:r>
            <a:r>
              <a:rPr lang="ru-RU" dirty="0" smtClean="0"/>
              <a:t>. 5500 – 3000 </a:t>
            </a:r>
            <a:r>
              <a:rPr lang="ru-RU" dirty="0" err="1" smtClean="0"/>
              <a:t>жылдарды</a:t>
            </a:r>
            <a:r>
              <a:rPr lang="ru-RU" dirty="0" smtClean="0"/>
              <a:t> </a:t>
            </a:r>
            <a:r>
              <a:rPr lang="ru-RU" dirty="0" err="1" smtClean="0"/>
              <a:t>қамтитын тас</a:t>
            </a:r>
            <a:r>
              <a:rPr lang="ru-RU" dirty="0" smtClean="0"/>
              <a:t> </a:t>
            </a:r>
            <a:r>
              <a:rPr lang="ru-RU" dirty="0" err="1" smtClean="0"/>
              <a:t>дәуірінің ең соңғы кезеңі</a:t>
            </a:r>
            <a:r>
              <a:rPr lang="ru-RU" dirty="0" smtClean="0"/>
              <a:t>. </a:t>
            </a:r>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251520" y="620688"/>
            <a:ext cx="3133554" cy="40005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02920" y="530352"/>
            <a:ext cx="5293216" cy="4187952"/>
          </a:xfrm>
        </p:spPr>
        <p:txBody>
          <a:bodyPr>
            <a:normAutofit fontScale="77500" lnSpcReduction="20000"/>
          </a:bodyPr>
          <a:lstStyle/>
          <a:p>
            <a:pPr eaLnBrk="1" hangingPunct="1">
              <a:buFontTx/>
              <a:buNone/>
            </a:pPr>
            <a:r>
              <a:rPr lang="kk-KZ" sz="2800" dirty="0" smtClean="0"/>
              <a:t>Географиялық атаулардың талдауы қазіргі кездегі Батыс, орталық және оңтүстік Германия жерінде кельт тайпалары мекендеген. Кельт тайпалары Галлия, қазіргі кездегі Франция жері, Британияның басым бөлігінде, Италия мен Испанияның солтүстік бөлігінде  мекендеген. Ғалымдардың болжамы бойынша, герман тайпалары кельт тайпаларының басқынында болған. </a:t>
            </a:r>
            <a:endParaRPr lang="ru-RU" sz="2800"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5724128" y="1052736"/>
            <a:ext cx="3000365" cy="4275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419872" y="530352"/>
            <a:ext cx="5266928" cy="4914872"/>
          </a:xfrm>
        </p:spPr>
        <p:txBody>
          <a:bodyPr>
            <a:normAutofit fontScale="92500" lnSpcReduction="20000"/>
          </a:bodyPr>
          <a:lstStyle/>
          <a:p>
            <a:pPr eaLnBrk="1" hangingPunct="1">
              <a:lnSpc>
                <a:spcPct val="90000"/>
              </a:lnSpc>
              <a:buFontTx/>
              <a:buNone/>
            </a:pPr>
            <a:r>
              <a:rPr lang="kk-KZ" sz="2400" dirty="0" smtClean="0"/>
              <a:t>Германдықтардың таралуы Батыстан Рейнге дейін жалғасып жатты. Олар Одерден Шығысқа қарай славян балтық, фин тайпаларымен шекаралас тұрған. </a:t>
            </a:r>
          </a:p>
          <a:p>
            <a:pPr eaLnBrk="1" hangingPunct="1">
              <a:lnSpc>
                <a:spcPct val="90000"/>
              </a:lnSpc>
              <a:buFontTx/>
              <a:buNone/>
            </a:pPr>
            <a:r>
              <a:rPr lang="kk-KZ" sz="2400" dirty="0" smtClean="0"/>
              <a:t>Германдықтар туралы алғашқы мәліметтерді грек және рим авторларының еңбектерінен көруге болады. Б.з.д. 4 ғ. өмір сүрген Еуропаның оңтүстік бөлігін және Солтүстік теңіздің оңтүстік жағалауын саяхаттаған Массилиядан (Марсель) келген Пифей саудагер гуттон және тевтон тайпаларымен араласқандығы ертедегі грек авторлары, тарихшы, географ Полибий, Посидонийдың еңбектерінен табылған. </a:t>
            </a:r>
            <a:endParaRPr lang="ru-RU" sz="2400"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323528" y="836712"/>
            <a:ext cx="3133554" cy="40005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TotalTime>
  <Words>1139</Words>
  <Application>Microsoft Office PowerPoint</Application>
  <PresentationFormat>Экран (4:3)</PresentationFormat>
  <Paragraphs>56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Аспект</vt:lpstr>
      <vt:lpstr>4 дәріс “Герман тайпаларының тарихы: таралған аймағы, жазуы” </vt:lpstr>
      <vt:lpstr>Герман тайпаларының тарихы: дереккөздер, территориясы, қоғамдық құрылымы, діні, жазуы</vt:lpstr>
      <vt:lpstr>Слайд 3</vt:lpstr>
      <vt:lpstr>Слайд 4</vt:lpstr>
      <vt:lpstr>Слайд 5</vt:lpstr>
      <vt:lpstr>Көне германдықтардың таралу аймағы</vt:lpstr>
      <vt:lpstr>Слайд 7</vt:lpstr>
      <vt:lpstr>Слайд 8</vt:lpstr>
      <vt:lpstr>Слайд 9</vt:lpstr>
      <vt:lpstr>Слайд 10</vt:lpstr>
      <vt:lpstr>Слайд 11</vt:lpstr>
      <vt:lpstr>Көне германдықтардың мекені </vt:lpstr>
      <vt:lpstr>Көне германдықтар</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дәріс “Герман тайпаларының тарихы: таралған аймағы, жазуы” </dc:title>
  <dc:creator>user</dc:creator>
  <cp:lastModifiedBy>user</cp:lastModifiedBy>
  <cp:revision>9</cp:revision>
  <dcterms:created xsi:type="dcterms:W3CDTF">2015-03-15T17:05:57Z</dcterms:created>
  <dcterms:modified xsi:type="dcterms:W3CDTF">2015-03-18T16:45:42Z</dcterms:modified>
</cp:coreProperties>
</file>